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57" r:id="rId16"/>
    <p:sldId id="282" r:id="rId17"/>
    <p:sldId id="258" r:id="rId18"/>
    <p:sldId id="259" r:id="rId19"/>
    <p:sldId id="283" r:id="rId20"/>
    <p:sldId id="284" r:id="rId21"/>
    <p:sldId id="285" r:id="rId22"/>
    <p:sldId id="260" r:id="rId23"/>
    <p:sldId id="261" r:id="rId24"/>
    <p:sldId id="262" r:id="rId25"/>
    <p:sldId id="263" r:id="rId26"/>
    <p:sldId id="264" r:id="rId27"/>
    <p:sldId id="265" r:id="rId28"/>
    <p:sldId id="266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0943-D32F-47B4-97C6-52F2F2097E61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14E7-34E8-48FB-B37A-26B2179928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0943-D32F-47B4-97C6-52F2F2097E61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14E7-34E8-48FB-B37A-26B2179928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0943-D32F-47B4-97C6-52F2F2097E61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14E7-34E8-48FB-B37A-26B2179928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0943-D32F-47B4-97C6-52F2F2097E61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14E7-34E8-48FB-B37A-26B2179928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0943-D32F-47B4-97C6-52F2F2097E61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14E7-34E8-48FB-B37A-26B2179928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0943-D32F-47B4-97C6-52F2F2097E61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14E7-34E8-48FB-B37A-26B2179928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0943-D32F-47B4-97C6-52F2F2097E61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14E7-34E8-48FB-B37A-26B2179928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0943-D32F-47B4-97C6-52F2F2097E61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14E7-34E8-48FB-B37A-26B2179928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0943-D32F-47B4-97C6-52F2F2097E61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14E7-34E8-48FB-B37A-26B2179928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0943-D32F-47B4-97C6-52F2F2097E61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14E7-34E8-48FB-B37A-26B2179928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0943-D32F-47B4-97C6-52F2F2097E61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14E7-34E8-48FB-B37A-26B2179928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80943-D32F-47B4-97C6-52F2F2097E61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014E7-34E8-48FB-B37A-26B21799281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adilet.zan.kz/kaz/docs/V2000021579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adilet.zan.kz/kaz/docs/V1500010348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adilet.zan.kz/kaz/docs/V1500010348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2060848"/>
            <a:ext cx="63367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4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ілім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 үлгеріміне </a:t>
            </a:r>
            <a:r>
              <a:rPr lang="ru-RU" sz="24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ағымдағы </a:t>
            </a:r>
            <a:r>
              <a:rPr lang="ru-RU" sz="24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бақылауды, оларды</a:t>
            </a:r>
            <a:r>
              <a:rPr lang="ru-RU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аралық және қорытынды </a:t>
            </a:r>
            <a:r>
              <a:rPr lang="ru-RU" sz="24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аттестаттауды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өткізу бойынша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нұсқаулық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5285" y="5661248"/>
            <a:ext cx="4287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Дайындаған: ДОІЖ орынбасары Каренова 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А.С</a:t>
            </a: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22.09.2026ж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426125" y="145759"/>
            <a:ext cx="42917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"Ақмола облысы білім басқармасының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Бұланды ауданы бойынша білім бөлімі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Макинск қаласының мектеп-лицейі" КММ</a:t>
            </a:r>
            <a:endParaRPr kumimoji="0" lang="kk-KZ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548680"/>
            <a:ext cx="63367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Орта,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және кәсіптік,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 үшін 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 үлгеріміне ағымдағы бақылауды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 және қорытынды аттестаттауды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өткізудің үлгілік қағидаларын бекіту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31940" y="253325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 ғылым министрінің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2008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125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Бұйрығына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1-қосымша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8204" y="3789040"/>
            <a:ext cx="698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білімнің 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 бағдарламаларын іске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ұйымдарындағы 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 үлгеріміне ағымдық бақылаудың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 және қорытынды аттестаттау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жүргізудің үлгі қағидалары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764704"/>
            <a:ext cx="77048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үлгерімді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зерделеу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2-4-сыныптарда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зерделеуді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аяқтағаннан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күтілетін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әзірленген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критерийлері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аттестаттау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сабағының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модульдердің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модульдердің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зерделеп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бітіргеннен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рәсім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92526" y="476672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Қағидаларда</a:t>
            </a:r>
            <a:r>
              <a:rPr lang="ru-RU" b="1" dirty="0"/>
              <a:t> </a:t>
            </a:r>
            <a:r>
              <a:rPr lang="ru-RU" b="1" dirty="0" err="1"/>
              <a:t>мынадай</a:t>
            </a:r>
            <a:r>
              <a:rPr lang="ru-RU" b="1" dirty="0"/>
              <a:t> </a:t>
            </a:r>
            <a:r>
              <a:rPr lang="ru-RU" b="1" dirty="0" err="1"/>
              <a:t>анықтамалар</a:t>
            </a:r>
            <a:r>
              <a:rPr lang="ru-RU" b="1" dirty="0"/>
              <a:t> </a:t>
            </a:r>
            <a:r>
              <a:rPr lang="ru-RU" b="1" dirty="0" err="1"/>
              <a:t>қолданылады</a:t>
            </a:r>
            <a:r>
              <a:rPr lang="ru-RU" b="1" dirty="0"/>
              <a:t>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59832" y="107340"/>
            <a:ext cx="2784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/>
              <a:t>1-тарау. Жалпы ережелер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1" t="20628" r="21816" b="28267"/>
          <a:stretch/>
        </p:blipFill>
        <p:spPr bwMode="auto">
          <a:xfrm>
            <a:off x="353492" y="2028837"/>
            <a:ext cx="51043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5935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5834" y="188640"/>
            <a:ext cx="734481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аттестаттау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деңгейінің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жалпыға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стандартында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көзделген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сабақтарының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пәндерінің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модульдердің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дәрежесін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жүргізілетін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рәсім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5-11 (12)-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тақырыптарды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зерделеуді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аяқтағаннан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өткізілетін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осы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Қағидаларда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көзделген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өткізілетін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2-4-сынып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алушыларын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модерация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объективтілігі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ашықтығын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5-11 (12)-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алушыларының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балдарды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қоюды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стандарттау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оқытудан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күтілетін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аяқталғанда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сипаттайтын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құзыреттіліктер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11)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формативтік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сыныптағы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жүргізілетін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үлгерімінің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педагог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жедел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педагог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жетілдіруге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.»;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42" y="2464190"/>
            <a:ext cx="586061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41" y="1484784"/>
            <a:ext cx="586061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0898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70246"/>
            <a:ext cx="83529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үлгерімін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формативтік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Формативтік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оқып-үйренгеннен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Қағидаларда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3212976"/>
            <a:ext cx="84249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2-2.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Формативтік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2-4-сынып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сараланған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жазбаша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ауызша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формативтік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дербес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сабақтардың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кемінде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30 %-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бағаланады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15" y="332656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43" y="2492896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69" y="3356991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3" y="5006466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15" y="1700808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0419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8847"/>
            <a:ext cx="79928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2-4.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Формативтік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етілмейді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Формативтік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Формативтік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1-ден 10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аяқталғаннан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кешіктірілмей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түсініктемелер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0623" y="3068960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2-6.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оқып-үйрену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аяқталғаннан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ерекшелігіне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17" y="3284984"/>
            <a:ext cx="390806" cy="384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2193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332656"/>
            <a:ext cx="78488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2-7.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төмендегідей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тілдік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тыңдалым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айтылым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оқылым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жазылым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Тыңдалым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айтылым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ұйғыр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өзбек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тілдерінде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диктант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Шетел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француз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ауызша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жазбаша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сөйлеуді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айтылымдар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сөйлемдерді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ауызша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жазбаша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мазмұндама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«Математика»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48" y="476945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33" y="2924944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91" y="4293096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205237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55" y="1052735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7971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Дүниетану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тоқсанына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жаратылыстану-ғылыми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ауызша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жазбаша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зертханалық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интеллект»,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баулу»,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«Музыка»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шынықтыру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тоқсанына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тапсырмаларын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ұсынымдарға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дербес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әзірлейді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2-9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журналда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балл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тіркеледі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балл: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2-сыныптар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12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3-сыныптар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14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4-сыныптар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16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рәсімделуі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алынбайды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төмендетілмейді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79" y="404663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8" y="1556792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9" y="3148811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80" y="4149080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1300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60648"/>
            <a:ext cx="79928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2-10. </a:t>
            </a:r>
            <a:r>
              <a:rPr lang="ru-RU" dirty="0" err="1"/>
              <a:t>Ерекше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беруді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ететін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алушыларды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педагог </a:t>
            </a:r>
            <a:r>
              <a:rPr lang="ru-RU" dirty="0" err="1"/>
              <a:t>сараланған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(</a:t>
            </a:r>
            <a:r>
              <a:rPr lang="ru-RU" dirty="0" err="1"/>
              <a:t>немесе</a:t>
            </a:r>
            <a:r>
              <a:rPr lang="ru-RU" dirty="0"/>
              <a:t>)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тапсырмаларды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оқу</a:t>
            </a:r>
            <a:r>
              <a:rPr lang="ru-RU" dirty="0"/>
              <a:t> </a:t>
            </a:r>
            <a:r>
              <a:rPr lang="ru-RU" dirty="0" err="1"/>
              <a:t>бағдарламаларын</a:t>
            </a:r>
            <a:r>
              <a:rPr lang="ru-RU" dirty="0"/>
              <a:t>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асыру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әзірлейді</a:t>
            </a:r>
            <a:r>
              <a:rPr lang="ru-RU" dirty="0"/>
              <a:t>. 2-11. </a:t>
            </a:r>
            <a:r>
              <a:rPr lang="ru-RU" dirty="0" err="1"/>
              <a:t>Аралық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 </a:t>
            </a:r>
            <a:r>
              <a:rPr lang="ru-RU" dirty="0" err="1"/>
              <a:t>нәтижелері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ақпарат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алушыларға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ата-аналарына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өзге</a:t>
            </a:r>
            <a:r>
              <a:rPr lang="ru-RU" dirty="0"/>
              <a:t> де </a:t>
            </a:r>
            <a:r>
              <a:rPr lang="ru-RU" dirty="0" err="1"/>
              <a:t>заңды</a:t>
            </a:r>
            <a:r>
              <a:rPr lang="ru-RU" dirty="0"/>
              <a:t> </a:t>
            </a:r>
            <a:r>
              <a:rPr lang="ru-RU" dirty="0" err="1"/>
              <a:t>өкілдеріне</a:t>
            </a:r>
            <a:r>
              <a:rPr lang="ru-RU" dirty="0"/>
              <a:t> </a:t>
            </a:r>
            <a:r>
              <a:rPr lang="ru-RU" dirty="0" err="1"/>
              <a:t>қағаз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электрондық</a:t>
            </a:r>
            <a:r>
              <a:rPr lang="ru-RU" dirty="0"/>
              <a:t> </a:t>
            </a:r>
            <a:r>
              <a:rPr lang="ru-RU" dirty="0" err="1"/>
              <a:t>форматта</a:t>
            </a:r>
            <a:r>
              <a:rPr lang="ru-RU" dirty="0"/>
              <a:t> </a:t>
            </a:r>
            <a:r>
              <a:rPr lang="ru-RU" dirty="0" err="1"/>
              <a:t>ұсынылады</a:t>
            </a:r>
            <a:r>
              <a:rPr lang="ru-RU" dirty="0"/>
              <a:t>. 2-12. </a:t>
            </a:r>
            <a:r>
              <a:rPr lang="ru-RU" dirty="0" err="1"/>
              <a:t>Аралық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 </a:t>
            </a:r>
            <a:r>
              <a:rPr lang="ru-RU" dirty="0" err="1"/>
              <a:t>жүргізілген</a:t>
            </a:r>
            <a:r>
              <a:rPr lang="ru-RU" dirty="0"/>
              <a:t> </a:t>
            </a:r>
            <a:r>
              <a:rPr lang="ru-RU" dirty="0" err="1"/>
              <a:t>күні</a:t>
            </a:r>
            <a:r>
              <a:rPr lang="ru-RU" dirty="0"/>
              <a:t> </a:t>
            </a:r>
            <a:r>
              <a:rPr lang="ru-RU" dirty="0" err="1"/>
              <a:t>дәлелді</a:t>
            </a:r>
            <a:r>
              <a:rPr lang="ru-RU" dirty="0"/>
              <a:t> </a:t>
            </a:r>
            <a:r>
              <a:rPr lang="ru-RU" dirty="0" err="1"/>
              <a:t>себептермен</a:t>
            </a:r>
            <a:r>
              <a:rPr lang="ru-RU" dirty="0"/>
              <a:t> (</a:t>
            </a:r>
            <a:r>
              <a:rPr lang="ru-RU" dirty="0" err="1"/>
              <a:t>денсаулық</a:t>
            </a:r>
            <a:r>
              <a:rPr lang="ru-RU" dirty="0"/>
              <a:t> </a:t>
            </a:r>
            <a:r>
              <a:rPr lang="ru-RU" dirty="0" err="1"/>
              <a:t>жағдайына</a:t>
            </a:r>
            <a:r>
              <a:rPr lang="ru-RU" dirty="0"/>
              <a:t>, </a:t>
            </a:r>
            <a:r>
              <a:rPr lang="ru-RU" dirty="0" err="1"/>
              <a:t>жақын</a:t>
            </a:r>
            <a:r>
              <a:rPr lang="ru-RU" dirty="0"/>
              <a:t> </a:t>
            </a:r>
            <a:r>
              <a:rPr lang="ru-RU" dirty="0" err="1"/>
              <a:t>туыстарының</a:t>
            </a:r>
            <a:r>
              <a:rPr lang="ru-RU" dirty="0"/>
              <a:t> </a:t>
            </a:r>
            <a:r>
              <a:rPr lang="ru-RU" dirty="0" err="1"/>
              <a:t>қайтыс</a:t>
            </a:r>
            <a:r>
              <a:rPr lang="ru-RU" dirty="0"/>
              <a:t> </a:t>
            </a:r>
            <a:r>
              <a:rPr lang="ru-RU" dirty="0" err="1"/>
              <a:t>болуына</a:t>
            </a:r>
            <a:r>
              <a:rPr lang="ru-RU" dirty="0"/>
              <a:t>,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деңгейдегі</a:t>
            </a:r>
            <a:r>
              <a:rPr lang="ru-RU" dirty="0"/>
              <a:t> </a:t>
            </a:r>
            <a:r>
              <a:rPr lang="ru-RU" dirty="0" err="1"/>
              <a:t>спорттық</a:t>
            </a:r>
            <a:r>
              <a:rPr lang="ru-RU" dirty="0"/>
              <a:t> </a:t>
            </a:r>
            <a:r>
              <a:rPr lang="ru-RU" dirty="0" err="1"/>
              <a:t>жарыстарға</a:t>
            </a:r>
            <a:r>
              <a:rPr lang="ru-RU" dirty="0"/>
              <a:t>, </a:t>
            </a:r>
            <a:r>
              <a:rPr lang="ru-RU" dirty="0" err="1"/>
              <a:t>конкурстарға</a:t>
            </a:r>
            <a:r>
              <a:rPr lang="ru-RU" dirty="0"/>
              <a:t>, </a:t>
            </a:r>
            <a:r>
              <a:rPr lang="ru-RU" dirty="0" err="1"/>
              <a:t>конференцияларға</a:t>
            </a:r>
            <a:r>
              <a:rPr lang="ru-RU" dirty="0"/>
              <a:t>, </a:t>
            </a:r>
            <a:r>
              <a:rPr lang="ru-RU" dirty="0" err="1"/>
              <a:t>олимпиадаларға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ғылыми</a:t>
            </a:r>
            <a:r>
              <a:rPr lang="ru-RU" dirty="0"/>
              <a:t> </a:t>
            </a:r>
            <a:r>
              <a:rPr lang="ru-RU" dirty="0" err="1"/>
              <a:t>жобалар</a:t>
            </a:r>
            <a:r>
              <a:rPr lang="ru-RU" dirty="0"/>
              <a:t> </a:t>
            </a:r>
            <a:r>
              <a:rPr lang="ru-RU" dirty="0" err="1"/>
              <a:t>конкурстарына</a:t>
            </a:r>
            <a:r>
              <a:rPr lang="ru-RU" dirty="0"/>
              <a:t> </a:t>
            </a:r>
            <a:r>
              <a:rPr lang="ru-RU" dirty="0" err="1"/>
              <a:t>қатысуына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қолайсыз</a:t>
            </a:r>
            <a:r>
              <a:rPr lang="ru-RU" dirty="0"/>
              <a:t> </a:t>
            </a:r>
            <a:r>
              <a:rPr lang="ru-RU" dirty="0" err="1"/>
              <a:t>метеорологиялық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33596" y="2924944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жағдайларға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) </a:t>
            </a:r>
            <a:r>
              <a:rPr lang="ru-RU" dirty="0" err="1"/>
              <a:t>болмаған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алушылар</a:t>
            </a:r>
            <a:r>
              <a:rPr lang="ru-RU" dirty="0"/>
              <a:t> осы </a:t>
            </a:r>
            <a:r>
              <a:rPr lang="ru-RU" dirty="0" err="1"/>
              <a:t>Қағидалардың</a:t>
            </a:r>
            <a:r>
              <a:rPr lang="ru-RU" dirty="0"/>
              <a:t> 2-7- </a:t>
            </a:r>
            <a:r>
              <a:rPr lang="ru-RU" dirty="0" err="1"/>
              <a:t>тармағында</a:t>
            </a:r>
            <a:r>
              <a:rPr lang="ru-RU" dirty="0"/>
              <a:t> </a:t>
            </a:r>
            <a:r>
              <a:rPr lang="ru-RU" dirty="0" err="1"/>
              <a:t>белгіленген</a:t>
            </a:r>
            <a:r>
              <a:rPr lang="ru-RU" dirty="0"/>
              <a:t> </a:t>
            </a:r>
            <a:r>
              <a:rPr lang="ru-RU" dirty="0" err="1"/>
              <a:t>талаптарды</a:t>
            </a:r>
            <a:r>
              <a:rPr lang="ru-RU" dirty="0"/>
              <a:t> </a:t>
            </a:r>
            <a:r>
              <a:rPr lang="ru-RU" dirty="0" err="1"/>
              <a:t>ескере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әзірленген</a:t>
            </a:r>
            <a:r>
              <a:rPr lang="ru-RU" dirty="0"/>
              <a:t> </a:t>
            </a:r>
            <a:r>
              <a:rPr lang="ru-RU" dirty="0" err="1"/>
              <a:t>тапсырма</a:t>
            </a:r>
            <a:r>
              <a:rPr lang="ru-RU" dirty="0"/>
              <a:t> </a:t>
            </a:r>
            <a:r>
              <a:rPr lang="ru-RU" dirty="0" err="1"/>
              <a:t>нұсқалары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кестеге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аралық</a:t>
            </a:r>
            <a:r>
              <a:rPr lang="ru-RU" dirty="0"/>
              <a:t> </a:t>
            </a:r>
            <a:r>
              <a:rPr lang="ru-RU" dirty="0" err="1"/>
              <a:t>бағалаудан</a:t>
            </a:r>
            <a:r>
              <a:rPr lang="ru-RU" dirty="0"/>
              <a:t> </a:t>
            </a:r>
            <a:r>
              <a:rPr lang="ru-RU" dirty="0" err="1"/>
              <a:t>өтеді</a:t>
            </a:r>
            <a:r>
              <a:rPr lang="ru-RU" dirty="0"/>
              <a:t>.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алушылар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аралық</a:t>
            </a:r>
            <a:r>
              <a:rPr lang="ru-RU" dirty="0"/>
              <a:t> </a:t>
            </a:r>
            <a:r>
              <a:rPr lang="ru-RU" dirty="0" err="1"/>
              <a:t>бағалауды</a:t>
            </a:r>
            <a:r>
              <a:rPr lang="ru-RU" dirty="0"/>
              <a:t> </a:t>
            </a:r>
            <a:r>
              <a:rPr lang="ru-RU" dirty="0" err="1"/>
              <a:t>өткізудің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кестесі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беру </a:t>
            </a:r>
            <a:r>
              <a:rPr lang="ru-RU" dirty="0" err="1"/>
              <a:t>ұйымының</a:t>
            </a:r>
            <a:r>
              <a:rPr lang="ru-RU" dirty="0"/>
              <a:t> </a:t>
            </a:r>
            <a:r>
              <a:rPr lang="ru-RU" dirty="0" err="1"/>
              <a:t>басшысымен</a:t>
            </a:r>
            <a:r>
              <a:rPr lang="ru-RU" dirty="0"/>
              <a:t> </a:t>
            </a:r>
            <a:r>
              <a:rPr lang="ru-RU" dirty="0" err="1"/>
              <a:t>бекітіледі</a:t>
            </a:r>
            <a:r>
              <a:rPr lang="ru-RU" dirty="0"/>
              <a:t>. 2-13. </a:t>
            </a:r>
            <a:r>
              <a:rPr lang="ru-RU" dirty="0" err="1"/>
              <a:t>Ағымдағы</a:t>
            </a:r>
            <a:r>
              <a:rPr lang="ru-RU" dirty="0"/>
              <a:t> </a:t>
            </a:r>
            <a:r>
              <a:rPr lang="ru-RU" dirty="0" err="1"/>
              <a:t>оқу</a:t>
            </a:r>
            <a:r>
              <a:rPr lang="ru-RU" dirty="0"/>
              <a:t> </a:t>
            </a:r>
            <a:r>
              <a:rPr lang="ru-RU" dirty="0" err="1"/>
              <a:t>жылындағы</a:t>
            </a:r>
            <a:r>
              <a:rPr lang="ru-RU" dirty="0"/>
              <a:t> </a:t>
            </a:r>
            <a:r>
              <a:rPr lang="ru-RU" dirty="0" err="1"/>
              <a:t>аралық</a:t>
            </a:r>
            <a:r>
              <a:rPr lang="ru-RU" dirty="0"/>
              <a:t> </a:t>
            </a:r>
            <a:r>
              <a:rPr lang="ru-RU" dirty="0" err="1"/>
              <a:t>бағалауға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оқу</a:t>
            </a:r>
            <a:r>
              <a:rPr lang="ru-RU" dirty="0"/>
              <a:t> </a:t>
            </a:r>
            <a:r>
              <a:rPr lang="ru-RU" dirty="0" err="1"/>
              <a:t>тапсырмалары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алушылардың</a:t>
            </a:r>
            <a:r>
              <a:rPr lang="ru-RU" dirty="0"/>
              <a:t> </a:t>
            </a:r>
            <a:r>
              <a:rPr lang="ru-RU" dirty="0" err="1"/>
              <a:t>жазбаша</a:t>
            </a:r>
            <a:r>
              <a:rPr lang="ru-RU" dirty="0"/>
              <a:t> </a:t>
            </a:r>
            <a:r>
              <a:rPr lang="ru-RU" dirty="0" err="1"/>
              <a:t>жұмыстары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беру </a:t>
            </a:r>
            <a:r>
              <a:rPr lang="ru-RU" dirty="0" err="1"/>
              <a:t>ұйымында</a:t>
            </a:r>
            <a:r>
              <a:rPr lang="ru-RU" dirty="0"/>
              <a:t> </a:t>
            </a:r>
            <a:r>
              <a:rPr lang="ru-RU" dirty="0" err="1"/>
              <a:t>ағымдағы</a:t>
            </a:r>
            <a:r>
              <a:rPr lang="ru-RU" dirty="0"/>
              <a:t> </a:t>
            </a:r>
            <a:r>
              <a:rPr lang="ru-RU" dirty="0" err="1"/>
              <a:t>оқу</a:t>
            </a:r>
            <a:r>
              <a:rPr lang="ru-RU" dirty="0"/>
              <a:t>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аяқталғанға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сақталады</a:t>
            </a:r>
            <a:r>
              <a:rPr lang="ru-RU" dirty="0"/>
              <a:t>.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02" y="404664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23" y="1772816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4792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4704"/>
            <a:ext cx="6469063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39" y="891257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2285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476672"/>
            <a:ext cx="64807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2-15.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Қағидаларға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пайыздық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шкаласына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2-16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2-12-тармағында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қойылмайды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2-17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09002" y="4549676"/>
            <a:ext cx="64753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2-18. 1-сынып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өтініші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психологиялық-медициналық-педагогикалық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1-сыныпта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рәсімделеді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51205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404664"/>
            <a:ext cx="66247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2-19. 2-4-сынып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дөңгелектеу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«3», «4»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«5»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2-4-сынып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көшіріледі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2-4-сынып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«2»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қойылмайды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2-20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берілмейді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62" y="2060848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82239" y="4005064"/>
            <a:ext cx="65527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жіберілген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сәттен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атқарушы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алушының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растайтын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06" y="4293096"/>
            <a:ext cx="974940" cy="958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2203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60712"/>
            <a:ext cx="30243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2-21.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формативтік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үзіндімен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рәсімделеді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атқарушы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қолтаңбасымен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мөрімен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куәландырылады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.»;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6914" t="24235" r="65414" b="23594"/>
          <a:stretch>
            <a:fillRect/>
          </a:stretch>
        </p:blipFill>
        <p:spPr bwMode="auto">
          <a:xfrm>
            <a:off x="4067944" y="116632"/>
            <a:ext cx="4755246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4848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63688" y="1916832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4. </a:t>
            </a:r>
            <a:r>
              <a:rPr lang="ru-RU" dirty="0" err="1"/>
              <a:t>Формативтік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үй</a:t>
            </a:r>
            <a:r>
              <a:rPr lang="ru-RU" dirty="0"/>
              <a:t> </a:t>
            </a:r>
            <a:r>
              <a:rPr lang="ru-RU" dirty="0" err="1"/>
              <a:t>тапсырмасын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,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алушыларының</a:t>
            </a:r>
            <a:r>
              <a:rPr lang="ru-RU" dirty="0"/>
              <a:t> </a:t>
            </a:r>
            <a:r>
              <a:rPr lang="ru-RU" dirty="0" err="1"/>
              <a:t>оқу</a:t>
            </a:r>
            <a:r>
              <a:rPr lang="ru-RU" dirty="0"/>
              <a:t> </a:t>
            </a:r>
            <a:r>
              <a:rPr lang="ru-RU" dirty="0" err="1"/>
              <a:t>мақсаттарына</a:t>
            </a:r>
            <a:r>
              <a:rPr lang="ru-RU" dirty="0"/>
              <a:t> </a:t>
            </a:r>
            <a:r>
              <a:rPr lang="ru-RU" dirty="0" err="1"/>
              <a:t>қол</a:t>
            </a:r>
            <a:r>
              <a:rPr lang="ru-RU" dirty="0"/>
              <a:t> </a:t>
            </a:r>
            <a:r>
              <a:rPr lang="ru-RU" dirty="0" err="1"/>
              <a:t>жеткізу</a:t>
            </a:r>
            <a:r>
              <a:rPr lang="ru-RU" dirty="0"/>
              <a:t> </a:t>
            </a:r>
            <a:r>
              <a:rPr lang="ru-RU" dirty="0" err="1"/>
              <a:t>деңгейін</a:t>
            </a:r>
            <a:r>
              <a:rPr lang="ru-RU" dirty="0"/>
              <a:t> </a:t>
            </a:r>
            <a:r>
              <a:rPr lang="ru-RU" dirty="0" err="1"/>
              <a:t>мониторингтеу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сабақ</a:t>
            </a:r>
            <a:r>
              <a:rPr lang="ru-RU" dirty="0"/>
              <a:t> </a:t>
            </a:r>
            <a:r>
              <a:rPr lang="ru-RU" dirty="0" err="1"/>
              <a:t>барысында</a:t>
            </a:r>
            <a:r>
              <a:rPr lang="ru-RU" dirty="0"/>
              <a:t> </a:t>
            </a:r>
            <a:r>
              <a:rPr lang="ru-RU" b="1" dirty="0" err="1"/>
              <a:t>сараланған</a:t>
            </a:r>
            <a:r>
              <a:rPr lang="ru-RU" b="1" dirty="0"/>
              <a:t> </a:t>
            </a:r>
            <a:r>
              <a:rPr lang="ru-RU" b="1" dirty="0" err="1"/>
              <a:t>жұмысты</a:t>
            </a:r>
            <a:r>
              <a:rPr lang="ru-RU" b="1" dirty="0"/>
              <a:t> </a:t>
            </a:r>
            <a:r>
              <a:rPr lang="ru-RU" b="1" dirty="0" err="1"/>
              <a:t>одан</a:t>
            </a:r>
            <a:r>
              <a:rPr lang="ru-RU" b="1" dirty="0"/>
              <a:t> </a:t>
            </a:r>
            <a:r>
              <a:rPr lang="ru-RU" b="1" dirty="0" err="1"/>
              <a:t>әрі</a:t>
            </a:r>
            <a:r>
              <a:rPr lang="ru-RU" b="1" dirty="0"/>
              <a:t> </a:t>
            </a:r>
            <a:r>
              <a:rPr lang="ru-RU" b="1" dirty="0" err="1"/>
              <a:t>ұйымдастыру</a:t>
            </a:r>
            <a:r>
              <a:rPr lang="ru-RU" b="1" dirty="0"/>
              <a:t> </a:t>
            </a:r>
            <a:r>
              <a:rPr lang="ru-RU" b="1" dirty="0" err="1"/>
              <a:t>мақсатында</a:t>
            </a:r>
            <a:r>
              <a:rPr lang="ru-RU" b="1" dirty="0"/>
              <a:t> </a:t>
            </a:r>
            <a:r>
              <a:rPr lang="ru-RU" b="1" dirty="0" err="1"/>
              <a:t>жүргізіледі</a:t>
            </a:r>
            <a:r>
              <a:rPr lang="ru-RU" b="1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педагогтің</a:t>
            </a:r>
            <a:r>
              <a:rPr lang="ru-RU" dirty="0"/>
              <a:t> </a:t>
            </a:r>
            <a:r>
              <a:rPr lang="ru-RU" dirty="0" err="1"/>
              <a:t>жазбаша</a:t>
            </a:r>
            <a:r>
              <a:rPr lang="ru-RU" dirty="0"/>
              <a:t> (</a:t>
            </a:r>
            <a:r>
              <a:rPr lang="ru-RU" dirty="0" err="1"/>
              <a:t>дәптерлерде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күнделіктерде</a:t>
            </a:r>
            <a:r>
              <a:rPr lang="ru-RU" dirty="0"/>
              <a:t>) не </a:t>
            </a:r>
            <a:r>
              <a:rPr lang="ru-RU" dirty="0" err="1"/>
              <a:t>ауызша</a:t>
            </a:r>
            <a:r>
              <a:rPr lang="ru-RU" dirty="0"/>
              <a:t> </a:t>
            </a:r>
            <a:r>
              <a:rPr lang="ru-RU" dirty="0" err="1"/>
              <a:t>ұсынымдары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асырылады</a:t>
            </a:r>
            <a:r>
              <a:rPr lang="ru-RU" dirty="0"/>
              <a:t>.»;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40510" y="260648"/>
            <a:ext cx="716393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2-тараудың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редакцияда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жазылсын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2-тарау.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үлгеріміне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аттестаттауды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»;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25" y="609206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619671" y="3933056"/>
            <a:ext cx="69847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«6. </a:t>
            </a:r>
            <a:r>
              <a:rPr lang="ru-RU" dirty="0" err="1"/>
              <a:t>Формативтік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 </a:t>
            </a:r>
            <a:r>
              <a:rPr lang="ru-RU" dirty="0" err="1"/>
              <a:t>нәтижелерін</a:t>
            </a:r>
            <a:r>
              <a:rPr lang="ru-RU" dirty="0"/>
              <a:t>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шығару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қағаз</a:t>
            </a:r>
            <a:r>
              <a:rPr lang="ru-RU" dirty="0"/>
              <a:t>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сақтау</a:t>
            </a:r>
            <a:r>
              <a:rPr lang="ru-RU" dirty="0"/>
              <a:t> </a:t>
            </a:r>
            <a:r>
              <a:rPr lang="ru-RU" dirty="0" err="1"/>
              <a:t>талап</a:t>
            </a:r>
            <a:r>
              <a:rPr lang="ru-RU" dirty="0"/>
              <a:t> </a:t>
            </a:r>
            <a:r>
              <a:rPr lang="ru-RU" dirty="0" err="1"/>
              <a:t>етілмейді</a:t>
            </a:r>
            <a:r>
              <a:rPr lang="ru-RU" dirty="0"/>
              <a:t>. </a:t>
            </a:r>
            <a:r>
              <a:rPr lang="ru-RU" dirty="0" err="1"/>
              <a:t>Формативтік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 </a:t>
            </a:r>
            <a:r>
              <a:rPr lang="ru-RU" dirty="0" err="1"/>
              <a:t>нәтижелері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алушылардың</a:t>
            </a:r>
            <a:r>
              <a:rPr lang="ru-RU" dirty="0"/>
              <a:t> </a:t>
            </a:r>
            <a:r>
              <a:rPr lang="ru-RU" dirty="0" err="1"/>
              <a:t>орындаған</a:t>
            </a:r>
            <a:r>
              <a:rPr lang="ru-RU" dirty="0"/>
              <a:t> </a:t>
            </a:r>
            <a:r>
              <a:rPr lang="ru-RU" dirty="0" err="1"/>
              <a:t>жұмыстарында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/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электрондық</a:t>
            </a:r>
            <a:r>
              <a:rPr lang="ru-RU" dirty="0"/>
              <a:t> (</a:t>
            </a:r>
            <a:r>
              <a:rPr lang="ru-RU" dirty="0" err="1"/>
              <a:t>қағаз</a:t>
            </a:r>
            <a:r>
              <a:rPr lang="ru-RU" dirty="0"/>
              <a:t>) </a:t>
            </a:r>
            <a:r>
              <a:rPr lang="ru-RU" b="1" dirty="0" err="1"/>
              <a:t>журналдарда</a:t>
            </a:r>
            <a:r>
              <a:rPr lang="ru-RU" b="1" dirty="0"/>
              <a:t> балл </a:t>
            </a:r>
            <a:r>
              <a:rPr lang="ru-RU" b="1" dirty="0" err="1"/>
              <a:t>түрінде</a:t>
            </a:r>
            <a:r>
              <a:rPr lang="ru-RU" b="1" dirty="0"/>
              <a:t> </a:t>
            </a:r>
            <a:r>
              <a:rPr lang="ru-RU" b="1" dirty="0" err="1"/>
              <a:t>көрсетіледі</a:t>
            </a:r>
            <a:r>
              <a:rPr lang="ru-RU" b="1" dirty="0"/>
              <a:t>. Педагог </a:t>
            </a:r>
            <a:r>
              <a:rPr lang="ru-RU" b="1" dirty="0" err="1"/>
              <a:t>түсініктемелер</a:t>
            </a:r>
            <a:r>
              <a:rPr lang="ru-RU" b="1" dirty="0"/>
              <a:t> </a:t>
            </a:r>
            <a:r>
              <a:rPr lang="ru-RU" b="1" dirty="0" err="1"/>
              <a:t>енгізе</a:t>
            </a:r>
            <a:r>
              <a:rPr lang="ru-RU" b="1" dirty="0"/>
              <a:t> </a:t>
            </a:r>
            <a:r>
              <a:rPr lang="ru-RU" b="1" dirty="0" err="1"/>
              <a:t>алады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8581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260648"/>
            <a:ext cx="71287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7.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алушылардың</a:t>
            </a:r>
            <a:r>
              <a:rPr lang="ru-RU" dirty="0"/>
              <a:t> </a:t>
            </a:r>
            <a:r>
              <a:rPr lang="ru-RU" dirty="0" err="1"/>
              <a:t>үлгеріміне</a:t>
            </a:r>
            <a:r>
              <a:rPr lang="ru-RU" dirty="0"/>
              <a:t> </a:t>
            </a:r>
            <a:r>
              <a:rPr lang="ru-RU" dirty="0" err="1"/>
              <a:t>ағымдағы</a:t>
            </a:r>
            <a:r>
              <a:rPr lang="ru-RU" dirty="0"/>
              <a:t> </a:t>
            </a:r>
            <a:r>
              <a:rPr lang="ru-RU" dirty="0" err="1"/>
              <a:t>бақылауды</a:t>
            </a:r>
            <a:r>
              <a:rPr lang="ru-RU" dirty="0"/>
              <a:t> </a:t>
            </a:r>
            <a:r>
              <a:rPr lang="ru-RU" dirty="0" err="1"/>
              <a:t>педагогтер</a:t>
            </a:r>
            <a:r>
              <a:rPr lang="ru-RU" dirty="0"/>
              <a:t> </a:t>
            </a:r>
            <a:r>
              <a:rPr lang="ru-RU" dirty="0" err="1"/>
              <a:t>бөлімдердің</a:t>
            </a:r>
            <a:r>
              <a:rPr lang="ru-RU" dirty="0"/>
              <a:t> (</a:t>
            </a:r>
            <a:r>
              <a:rPr lang="ru-RU" dirty="0" err="1"/>
              <a:t>ортақ</a:t>
            </a:r>
            <a:r>
              <a:rPr lang="ru-RU" dirty="0"/>
              <a:t> </a:t>
            </a:r>
            <a:r>
              <a:rPr lang="ru-RU" dirty="0" err="1"/>
              <a:t>тақырыптардың</a:t>
            </a:r>
            <a:r>
              <a:rPr lang="ru-RU" dirty="0"/>
              <a:t>) </a:t>
            </a:r>
            <a:r>
              <a:rPr lang="ru-RU" dirty="0" err="1"/>
              <a:t>мазмұнын</a:t>
            </a:r>
            <a:r>
              <a:rPr lang="ru-RU" dirty="0"/>
              <a:t> </a:t>
            </a:r>
            <a:r>
              <a:rPr lang="ru-RU" dirty="0" err="1"/>
              <a:t>зерделеу</a:t>
            </a:r>
            <a:r>
              <a:rPr lang="ru-RU" dirty="0"/>
              <a:t> </a:t>
            </a:r>
            <a:r>
              <a:rPr lang="ru-RU" dirty="0" err="1"/>
              <a:t>аяқталғаннан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тоқсан</a:t>
            </a:r>
            <a:r>
              <a:rPr lang="ru-RU" dirty="0"/>
              <a:t> </a:t>
            </a:r>
            <a:r>
              <a:rPr lang="ru-RU" dirty="0" err="1"/>
              <a:t>қорытындысы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оқу</a:t>
            </a:r>
            <a:r>
              <a:rPr lang="ru-RU" dirty="0"/>
              <a:t> </a:t>
            </a:r>
            <a:r>
              <a:rPr lang="ru-RU" dirty="0" err="1"/>
              <a:t>материалының</a:t>
            </a:r>
            <a:r>
              <a:rPr lang="ru-RU" dirty="0"/>
              <a:t> </a:t>
            </a:r>
            <a:r>
              <a:rPr lang="ru-RU" dirty="0" err="1"/>
              <a:t>мазмұнын</a:t>
            </a:r>
            <a:r>
              <a:rPr lang="ru-RU" dirty="0"/>
              <a:t> </a:t>
            </a:r>
            <a:r>
              <a:rPr lang="ru-RU" dirty="0" err="1"/>
              <a:t>меңгеру</a:t>
            </a:r>
            <a:r>
              <a:rPr lang="ru-RU" dirty="0"/>
              <a:t> </a:t>
            </a:r>
            <a:r>
              <a:rPr lang="ru-RU" dirty="0" err="1"/>
              <a:t>деңгейін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тіркеу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b="1" dirty="0" err="1"/>
              <a:t>жиынтық</a:t>
            </a:r>
            <a:r>
              <a:rPr lang="ru-RU" b="1" dirty="0"/>
              <a:t> </a:t>
            </a:r>
            <a:r>
              <a:rPr lang="ru-RU" b="1" dirty="0" err="1"/>
              <a:t>бағалау</a:t>
            </a:r>
            <a:r>
              <a:rPr lang="ru-RU" b="1" dirty="0"/>
              <a:t> </a:t>
            </a:r>
            <a:r>
              <a:rPr lang="ru-RU" b="1" dirty="0" err="1"/>
              <a:t>нысанында</a:t>
            </a:r>
            <a:r>
              <a:rPr lang="ru-RU" b="1" dirty="0"/>
              <a:t> </a:t>
            </a:r>
            <a:r>
              <a:rPr lang="ru-RU" b="1" dirty="0" err="1"/>
              <a:t>жүргізеді</a:t>
            </a:r>
            <a:r>
              <a:rPr lang="ru-RU" b="1" dirty="0"/>
              <a:t>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988840"/>
            <a:ext cx="76328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8. </a:t>
            </a:r>
            <a:r>
              <a:rPr lang="ru-RU" dirty="0" err="1"/>
              <a:t>Формативтік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, </a:t>
            </a:r>
            <a:r>
              <a:rPr lang="ru-RU" dirty="0" err="1"/>
              <a:t>бөлім</a:t>
            </a:r>
            <a:r>
              <a:rPr lang="ru-RU" dirty="0"/>
              <a:t>/</a:t>
            </a:r>
            <a:r>
              <a:rPr lang="ru-RU" dirty="0" err="1"/>
              <a:t>ортақ</a:t>
            </a:r>
            <a:r>
              <a:rPr lang="ru-RU" dirty="0"/>
              <a:t> </a:t>
            </a:r>
            <a:r>
              <a:rPr lang="ru-RU" dirty="0" err="1"/>
              <a:t>тақырып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жиынтық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тоқсандық</a:t>
            </a:r>
            <a:r>
              <a:rPr lang="ru-RU" dirty="0"/>
              <a:t> </a:t>
            </a:r>
            <a:r>
              <a:rPr lang="ru-RU" dirty="0" err="1"/>
              <a:t>жиынтық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 </a:t>
            </a:r>
            <a:r>
              <a:rPr lang="ru-RU" dirty="0" err="1"/>
              <a:t>нәтижелері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5-11 (12)-</a:t>
            </a:r>
            <a:r>
              <a:rPr lang="ru-RU" dirty="0" err="1"/>
              <a:t>сынып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алушыларына</a:t>
            </a:r>
            <a:r>
              <a:rPr lang="ru-RU" dirty="0"/>
              <a:t> </a:t>
            </a:r>
            <a:r>
              <a:rPr lang="ru-RU" dirty="0" err="1"/>
              <a:t>балдар</a:t>
            </a:r>
            <a:r>
              <a:rPr lang="ru-RU" dirty="0"/>
              <a:t> </a:t>
            </a:r>
            <a:r>
              <a:rPr lang="ru-RU" dirty="0" err="1"/>
              <a:t>қойылады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балдар</a:t>
            </a:r>
            <a:r>
              <a:rPr lang="ru-RU" dirty="0"/>
              <a:t> </a:t>
            </a:r>
            <a:r>
              <a:rPr lang="ru-RU" dirty="0" err="1"/>
              <a:t>тоқсандық</a:t>
            </a:r>
            <a:r>
              <a:rPr lang="ru-RU" dirty="0"/>
              <a:t> </a:t>
            </a:r>
            <a:r>
              <a:rPr lang="ru-RU" dirty="0" err="1"/>
              <a:t>оқу</a:t>
            </a:r>
            <a:r>
              <a:rPr lang="ru-RU" dirty="0"/>
              <a:t> </a:t>
            </a:r>
            <a:r>
              <a:rPr lang="ru-RU" dirty="0" err="1"/>
              <a:t>жетістіктерін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ескеріледі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9</a:t>
            </a:r>
            <a:r>
              <a:rPr lang="ru-RU" dirty="0"/>
              <a:t>. </a:t>
            </a:r>
            <a:r>
              <a:rPr lang="ru-RU" b="1" dirty="0" err="1"/>
              <a:t>Бөлім</a:t>
            </a:r>
            <a:r>
              <a:rPr lang="ru-RU" b="1" dirty="0"/>
              <a:t>/</a:t>
            </a:r>
            <a:r>
              <a:rPr lang="ru-RU" b="1" dirty="0" err="1"/>
              <a:t>ортақ</a:t>
            </a:r>
            <a:r>
              <a:rPr lang="ru-RU" b="1" dirty="0"/>
              <a:t> </a:t>
            </a:r>
            <a:r>
              <a:rPr lang="ru-RU" b="1" dirty="0" err="1"/>
              <a:t>тақырып</a:t>
            </a:r>
            <a:r>
              <a:rPr lang="ru-RU" b="1" dirty="0"/>
              <a:t> </a:t>
            </a:r>
            <a:r>
              <a:rPr lang="ru-RU" b="1" dirty="0" err="1"/>
              <a:t>бойынша</a:t>
            </a:r>
            <a:r>
              <a:rPr lang="ru-RU" b="1" dirty="0"/>
              <a:t> </a:t>
            </a:r>
            <a:r>
              <a:rPr lang="ru-RU" b="1" dirty="0" err="1"/>
              <a:t>жиынтық</a:t>
            </a:r>
            <a:r>
              <a:rPr lang="ru-RU" b="1" dirty="0"/>
              <a:t> </a:t>
            </a:r>
            <a:r>
              <a:rPr lang="ru-RU" b="1" dirty="0" err="1"/>
              <a:t>бағалауды</a:t>
            </a:r>
            <a:r>
              <a:rPr lang="ru-RU" b="1" dirty="0"/>
              <a:t> </a:t>
            </a:r>
            <a:r>
              <a:rPr lang="ru-RU" b="1" dirty="0" err="1"/>
              <a:t>өткізу</a:t>
            </a:r>
            <a:r>
              <a:rPr lang="ru-RU" b="1" dirty="0"/>
              <a:t> </a:t>
            </a:r>
            <a:r>
              <a:rPr lang="ru-RU" b="1" dirty="0" err="1"/>
              <a:t>нысанын</a:t>
            </a:r>
            <a:r>
              <a:rPr lang="ru-RU" b="1" dirty="0"/>
              <a:t> </a:t>
            </a:r>
            <a:r>
              <a:rPr lang="ru-RU" i="1" dirty="0">
                <a:solidFill>
                  <a:srgbClr val="FF0000"/>
                </a:solidFill>
              </a:rPr>
              <a:t>(</a:t>
            </a:r>
            <a:r>
              <a:rPr lang="ru-RU" i="1" dirty="0" err="1">
                <a:solidFill>
                  <a:srgbClr val="FF0000"/>
                </a:solidFill>
              </a:rPr>
              <a:t>бақылау</a:t>
            </a:r>
            <a:r>
              <a:rPr lang="ru-RU" i="1" dirty="0">
                <a:solidFill>
                  <a:srgbClr val="FF0000"/>
                </a:solidFill>
              </a:rPr>
              <a:t>, </a:t>
            </a:r>
            <a:r>
              <a:rPr lang="ru-RU" i="1" dirty="0" err="1">
                <a:solidFill>
                  <a:srgbClr val="FF0000"/>
                </a:solidFill>
              </a:rPr>
              <a:t>практикалық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немесе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шығармашылық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жұмыс</a:t>
            </a:r>
            <a:r>
              <a:rPr lang="ru-RU" i="1" dirty="0">
                <a:solidFill>
                  <a:srgbClr val="FF0000"/>
                </a:solidFill>
              </a:rPr>
              <a:t>, </a:t>
            </a:r>
            <a:r>
              <a:rPr lang="ru-RU" i="1" dirty="0" err="1">
                <a:solidFill>
                  <a:srgbClr val="FF0000"/>
                </a:solidFill>
              </a:rPr>
              <a:t>жоба</a:t>
            </a:r>
            <a:r>
              <a:rPr lang="ru-RU" i="1" dirty="0">
                <a:solidFill>
                  <a:srgbClr val="FF0000"/>
                </a:solidFill>
              </a:rPr>
              <a:t>, эссе, диктант, </a:t>
            </a:r>
            <a:r>
              <a:rPr lang="ru-RU" i="1" dirty="0" err="1">
                <a:solidFill>
                  <a:srgbClr val="FF0000"/>
                </a:solidFill>
              </a:rPr>
              <a:t>мазмұндама</a:t>
            </a:r>
            <a:r>
              <a:rPr lang="ru-RU" i="1" dirty="0">
                <a:solidFill>
                  <a:srgbClr val="FF0000"/>
                </a:solidFill>
              </a:rPr>
              <a:t>, </a:t>
            </a:r>
            <a:r>
              <a:rPr lang="ru-RU" i="1" dirty="0" err="1">
                <a:solidFill>
                  <a:srgbClr val="FF0000"/>
                </a:solidFill>
              </a:rPr>
              <a:t>шығарма</a:t>
            </a:r>
            <a:r>
              <a:rPr lang="ru-RU" i="1" dirty="0">
                <a:solidFill>
                  <a:srgbClr val="FF0000"/>
                </a:solidFill>
              </a:rPr>
              <a:t>, </a:t>
            </a:r>
            <a:r>
              <a:rPr lang="ru-RU" i="1" dirty="0" err="1">
                <a:solidFill>
                  <a:srgbClr val="FF0000"/>
                </a:solidFill>
              </a:rPr>
              <a:t>тестілеу</a:t>
            </a:r>
            <a:r>
              <a:rPr lang="ru-RU" i="1" dirty="0">
                <a:solidFill>
                  <a:srgbClr val="FF0000"/>
                </a:solidFill>
              </a:rPr>
              <a:t>) </a:t>
            </a:r>
            <a:r>
              <a:rPr lang="ru-RU" dirty="0" err="1"/>
              <a:t>және</a:t>
            </a:r>
            <a:r>
              <a:rPr lang="ru-RU" dirty="0"/>
              <a:t> оны </a:t>
            </a:r>
            <a:r>
              <a:rPr lang="ru-RU" dirty="0" err="1"/>
              <a:t>сабақ</a:t>
            </a:r>
            <a:r>
              <a:rPr lang="ru-RU" dirty="0"/>
              <a:t> </a:t>
            </a:r>
            <a:r>
              <a:rPr lang="ru-RU" dirty="0" err="1"/>
              <a:t>барысында</a:t>
            </a:r>
            <a:r>
              <a:rPr lang="ru-RU" dirty="0"/>
              <a:t> </a:t>
            </a:r>
            <a:r>
              <a:rPr lang="ru-RU" dirty="0" err="1"/>
              <a:t>орындауға</a:t>
            </a:r>
            <a:r>
              <a:rPr lang="ru-RU" dirty="0"/>
              <a:t> </a:t>
            </a:r>
            <a:r>
              <a:rPr lang="ru-RU" dirty="0" err="1"/>
              <a:t>берілетін</a:t>
            </a:r>
            <a:r>
              <a:rPr lang="ru-RU" dirty="0"/>
              <a:t> </a:t>
            </a:r>
            <a:r>
              <a:rPr lang="ru-RU" dirty="0" err="1"/>
              <a:t>уақытты</a:t>
            </a:r>
            <a:r>
              <a:rPr lang="ru-RU" dirty="0"/>
              <a:t> педагог </a:t>
            </a:r>
            <a:r>
              <a:rPr lang="ru-RU" dirty="0" err="1"/>
              <a:t>дербес</a:t>
            </a:r>
            <a:r>
              <a:rPr lang="ru-RU" dirty="0"/>
              <a:t> </a:t>
            </a:r>
            <a:r>
              <a:rPr lang="ru-RU" dirty="0" err="1"/>
              <a:t>айқындайды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5-11 </a:t>
            </a:r>
            <a:r>
              <a:rPr lang="ru-RU" dirty="0"/>
              <a:t>(12)-</a:t>
            </a:r>
            <a:r>
              <a:rPr lang="ru-RU" dirty="0" err="1"/>
              <a:t>сыныптарда</a:t>
            </a:r>
            <a:r>
              <a:rPr lang="ru-RU" dirty="0"/>
              <a:t> </a:t>
            </a:r>
            <a:r>
              <a:rPr lang="ru-RU" dirty="0" err="1"/>
              <a:t>бөлім</a:t>
            </a:r>
            <a:r>
              <a:rPr lang="ru-RU" dirty="0"/>
              <a:t>/</a:t>
            </a:r>
            <a:r>
              <a:rPr lang="ru-RU" dirty="0" err="1"/>
              <a:t>ортақ</a:t>
            </a:r>
            <a:r>
              <a:rPr lang="ru-RU" dirty="0"/>
              <a:t> </a:t>
            </a:r>
            <a:r>
              <a:rPr lang="ru-RU" dirty="0" err="1"/>
              <a:t>тақырып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жиынтық</a:t>
            </a:r>
            <a:r>
              <a:rPr lang="ru-RU" dirty="0"/>
              <a:t> </a:t>
            </a:r>
            <a:r>
              <a:rPr lang="ru-RU" dirty="0" err="1"/>
              <a:t>бағалаудың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балы </a:t>
            </a:r>
            <a:r>
              <a:rPr lang="ru-RU" b="1" dirty="0"/>
              <a:t>7 </a:t>
            </a:r>
            <a:r>
              <a:rPr lang="ru-RU" b="1" dirty="0" err="1"/>
              <a:t>балдан</a:t>
            </a:r>
            <a:r>
              <a:rPr lang="ru-RU" b="1" dirty="0"/>
              <a:t> кем </a:t>
            </a:r>
            <a:r>
              <a:rPr lang="ru-RU" b="1" dirty="0" err="1"/>
              <a:t>емес</a:t>
            </a:r>
            <a:r>
              <a:rPr lang="ru-RU" b="1" dirty="0"/>
              <a:t> </a:t>
            </a:r>
            <a:r>
              <a:rPr lang="ru-RU" b="1" dirty="0" err="1"/>
              <a:t>және</a:t>
            </a:r>
            <a:r>
              <a:rPr lang="ru-RU" b="1" dirty="0"/>
              <a:t> 20 </a:t>
            </a:r>
            <a:r>
              <a:rPr lang="ru-RU" b="1" dirty="0" err="1"/>
              <a:t>балдан</a:t>
            </a:r>
            <a:r>
              <a:rPr lang="ru-RU" b="1" dirty="0"/>
              <a:t> </a:t>
            </a:r>
            <a:r>
              <a:rPr lang="ru-RU" dirty="0" err="1"/>
              <a:t>аспайды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76" y="3789040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5846"/>
            <a:ext cx="75608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рәсімдеу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ескерілмейді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төмендетілмейді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Апталық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жүктемесі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тоқсанына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реттен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өткізілмейді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біріктіріледі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жартыжылдықтың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өткізілмейді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ескеріле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біріктіріледі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4725144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ескеріле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өткізілмейді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тоқсанның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күнінде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өткізілмейді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өткізілмейді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.»;</a:t>
            </a:r>
          </a:p>
        </p:txBody>
      </p:sp>
    </p:spTree>
    <p:extLst>
      <p:ext uri="{BB962C8B-B14F-4D97-AF65-F5344CB8AC3E}">
        <p14:creationId xmlns:p14="http://schemas.microsoft.com/office/powerpoint/2010/main" val="1614566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7624" y="260648"/>
            <a:ext cx="69847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«16.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Көркем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«Музыка»,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шынықтыру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Кәсіпкерлік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бизнес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«Графика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әскери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«Конституция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«Жеке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жүргізілмейді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жартыжылдық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есептелді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есептелмеді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249289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5-9-сыныптарда </a:t>
            </a:r>
            <a:r>
              <a:rPr lang="ru-RU" dirty="0" err="1"/>
              <a:t>вариативтік</a:t>
            </a:r>
            <a:r>
              <a:rPr lang="ru-RU" dirty="0"/>
              <a:t> компонент </a:t>
            </a:r>
            <a:r>
              <a:rPr lang="ru-RU" dirty="0" err="1"/>
              <a:t>сағаттары</a:t>
            </a:r>
            <a:r>
              <a:rPr lang="ru-RU" dirty="0"/>
              <a:t> </a:t>
            </a:r>
            <a:r>
              <a:rPr lang="ru-RU" dirty="0" err="1"/>
              <a:t>есебінен</a:t>
            </a:r>
            <a:r>
              <a:rPr lang="ru-RU" dirty="0"/>
              <a:t> </a:t>
            </a:r>
            <a:r>
              <a:rPr lang="ru-RU" dirty="0" err="1"/>
              <a:t>таңдалған</a:t>
            </a:r>
            <a:r>
              <a:rPr lang="ru-RU" dirty="0"/>
              <a:t> </a:t>
            </a:r>
            <a:r>
              <a:rPr lang="ru-RU" dirty="0" err="1"/>
              <a:t>оқу</a:t>
            </a:r>
            <a:r>
              <a:rPr lang="ru-RU" dirty="0"/>
              <a:t> </a:t>
            </a:r>
            <a:r>
              <a:rPr lang="ru-RU" dirty="0" err="1"/>
              <a:t>пәндері</a:t>
            </a:r>
            <a:r>
              <a:rPr lang="ru-RU" dirty="0"/>
              <a:t> </a:t>
            </a:r>
            <a:r>
              <a:rPr lang="ru-RU" b="1" dirty="0"/>
              <a:t>(</a:t>
            </a:r>
            <a:r>
              <a:rPr lang="ru-RU" b="1" dirty="0" err="1"/>
              <a:t>таңдау</a:t>
            </a:r>
            <a:r>
              <a:rPr lang="ru-RU" b="1" dirty="0"/>
              <a:t> </a:t>
            </a:r>
            <a:r>
              <a:rPr lang="ru-RU" b="1" dirty="0" err="1"/>
              <a:t>пәндері</a:t>
            </a:r>
            <a:r>
              <a:rPr lang="ru-RU" b="1" dirty="0"/>
              <a:t>)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жиынтық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 </a:t>
            </a:r>
            <a:r>
              <a:rPr lang="ru-RU" dirty="0" err="1"/>
              <a:t>жүргізілмейді</a:t>
            </a:r>
            <a:r>
              <a:rPr lang="ru-RU" dirty="0"/>
              <a:t>, </a:t>
            </a:r>
            <a:r>
              <a:rPr lang="ru-RU" b="1" dirty="0" err="1"/>
              <a:t>оқу</a:t>
            </a:r>
            <a:r>
              <a:rPr lang="ru-RU" b="1" dirty="0"/>
              <a:t> </a:t>
            </a:r>
            <a:r>
              <a:rPr lang="ru-RU" b="1" dirty="0" err="1"/>
              <a:t>жылының</a:t>
            </a:r>
            <a:r>
              <a:rPr lang="ru-RU" b="1" dirty="0"/>
              <a:t> </a:t>
            </a:r>
            <a:r>
              <a:rPr lang="ru-RU" b="1" dirty="0" err="1"/>
              <a:t>соңында</a:t>
            </a:r>
            <a:r>
              <a:rPr lang="ru-RU" b="1" dirty="0"/>
              <a:t> «</a:t>
            </a:r>
            <a:r>
              <a:rPr lang="ru-RU" b="1" dirty="0" err="1"/>
              <a:t>есептелді</a:t>
            </a:r>
            <a:r>
              <a:rPr lang="ru-RU" b="1" dirty="0"/>
              <a:t>» </a:t>
            </a:r>
            <a:r>
              <a:rPr lang="ru-RU" dirty="0"/>
              <a:t>(«</a:t>
            </a:r>
            <a:r>
              <a:rPr lang="ru-RU" dirty="0" err="1"/>
              <a:t>есептелмеді</a:t>
            </a:r>
            <a:r>
              <a:rPr lang="ru-RU" dirty="0"/>
              <a:t>») </a:t>
            </a:r>
            <a:r>
              <a:rPr lang="ru-RU" dirty="0" err="1"/>
              <a:t>қойылады</a:t>
            </a:r>
            <a:r>
              <a:rPr lang="ru-RU" dirty="0"/>
              <a:t>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3645024"/>
            <a:ext cx="715676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бағалауға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деңгейлерінің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курстары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үлгілік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Оқу-ағарту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2022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қыркүйектегі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399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бұйрығымен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үлгілік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бағдарламаларына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меңгерген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.»;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476672"/>
            <a:ext cx="828092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«21.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бірлестігі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отырысында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нұсқаулықтар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Тілдік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тыңдалым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айтылым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оқылым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жазылым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Тыңдалым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айтылым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объективтілігін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жазбаша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жүргізілетін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даулы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кеңестің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қоюға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кемінде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(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модерация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жазбаша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модерациялау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өзгертілуге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Модерация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өзгертілуі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07" y="2877329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404664"/>
            <a:ext cx="727280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23. </a:t>
            </a:r>
            <a:r>
              <a:rPr lang="ru-RU" dirty="0" err="1"/>
              <a:t>Жиынтық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 </a:t>
            </a:r>
            <a:r>
              <a:rPr lang="ru-RU" dirty="0" err="1"/>
              <a:t>өткізілген</a:t>
            </a:r>
            <a:r>
              <a:rPr lang="ru-RU" dirty="0"/>
              <a:t> </a:t>
            </a:r>
            <a:r>
              <a:rPr lang="ru-RU" dirty="0" err="1"/>
              <a:t>күні</a:t>
            </a:r>
            <a:r>
              <a:rPr lang="ru-RU" dirty="0"/>
              <a:t> </a:t>
            </a:r>
            <a:r>
              <a:rPr lang="ru-RU" dirty="0" err="1"/>
              <a:t>дәлелді</a:t>
            </a:r>
            <a:r>
              <a:rPr lang="ru-RU" dirty="0"/>
              <a:t> </a:t>
            </a:r>
            <a:r>
              <a:rPr lang="ru-RU" dirty="0" err="1"/>
              <a:t>себептермен</a:t>
            </a:r>
            <a:r>
              <a:rPr lang="ru-RU" dirty="0"/>
              <a:t> (</a:t>
            </a:r>
            <a:r>
              <a:rPr lang="ru-RU" dirty="0" err="1"/>
              <a:t>денсаулық</a:t>
            </a:r>
            <a:r>
              <a:rPr lang="ru-RU" dirty="0"/>
              <a:t> </a:t>
            </a:r>
            <a:r>
              <a:rPr lang="ru-RU" dirty="0" err="1"/>
              <a:t>жағдайына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, </a:t>
            </a:r>
            <a:r>
              <a:rPr lang="ru-RU" dirty="0" err="1"/>
              <a:t>жақын</a:t>
            </a:r>
            <a:r>
              <a:rPr lang="ru-RU" dirty="0"/>
              <a:t> </a:t>
            </a:r>
            <a:r>
              <a:rPr lang="ru-RU" dirty="0" err="1"/>
              <a:t>туыстарының</a:t>
            </a:r>
            <a:r>
              <a:rPr lang="ru-RU" dirty="0"/>
              <a:t> </a:t>
            </a:r>
            <a:r>
              <a:rPr lang="ru-RU" dirty="0" err="1"/>
              <a:t>қайтыс</a:t>
            </a:r>
            <a:r>
              <a:rPr lang="ru-RU" dirty="0"/>
              <a:t> </a:t>
            </a:r>
            <a:r>
              <a:rPr lang="ru-RU" dirty="0" err="1"/>
              <a:t>болуына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, </a:t>
            </a:r>
            <a:r>
              <a:rPr lang="ru-RU" dirty="0" err="1"/>
              <a:t>спорттық</a:t>
            </a:r>
            <a:r>
              <a:rPr lang="ru-RU" dirty="0"/>
              <a:t> </a:t>
            </a:r>
            <a:r>
              <a:rPr lang="ru-RU" dirty="0" err="1"/>
              <a:t>жарыстарға</a:t>
            </a:r>
            <a:r>
              <a:rPr lang="ru-RU" dirty="0"/>
              <a:t>, </a:t>
            </a:r>
            <a:r>
              <a:rPr lang="ru-RU" dirty="0" err="1"/>
              <a:t>конференцияларға</a:t>
            </a:r>
            <a:r>
              <a:rPr lang="ru-RU" dirty="0"/>
              <a:t>, </a:t>
            </a:r>
            <a:r>
              <a:rPr lang="ru-RU" dirty="0" err="1"/>
              <a:t>олимпиадаларға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деңгейдегі</a:t>
            </a:r>
            <a:r>
              <a:rPr lang="ru-RU" dirty="0"/>
              <a:t> </a:t>
            </a:r>
            <a:r>
              <a:rPr lang="ru-RU" dirty="0" err="1"/>
              <a:t>ғылыми</a:t>
            </a:r>
            <a:r>
              <a:rPr lang="ru-RU" dirty="0"/>
              <a:t> </a:t>
            </a:r>
            <a:r>
              <a:rPr lang="ru-RU" dirty="0" err="1"/>
              <a:t>жобалар</a:t>
            </a:r>
            <a:r>
              <a:rPr lang="ru-RU" dirty="0"/>
              <a:t> </a:t>
            </a:r>
            <a:r>
              <a:rPr lang="ru-RU" dirty="0" err="1"/>
              <a:t>конкурстарына</a:t>
            </a:r>
            <a:r>
              <a:rPr lang="ru-RU" dirty="0"/>
              <a:t> </a:t>
            </a:r>
            <a:r>
              <a:rPr lang="ru-RU" dirty="0" err="1"/>
              <a:t>қатысуына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қолайсыз</a:t>
            </a:r>
            <a:r>
              <a:rPr lang="ru-RU" dirty="0"/>
              <a:t> </a:t>
            </a:r>
            <a:r>
              <a:rPr lang="ru-RU" dirty="0" err="1"/>
              <a:t>метеорологиялық</a:t>
            </a:r>
            <a:r>
              <a:rPr lang="ru-RU" dirty="0"/>
              <a:t> </a:t>
            </a:r>
            <a:r>
              <a:rPr lang="ru-RU" dirty="0" err="1"/>
              <a:t>жағдайларға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) </a:t>
            </a:r>
            <a:r>
              <a:rPr lang="ru-RU" b="1" dirty="0" err="1"/>
              <a:t>қатыспаған</a:t>
            </a:r>
            <a:r>
              <a:rPr lang="ru-RU" b="1" dirty="0"/>
              <a:t> </a:t>
            </a:r>
            <a:r>
              <a:rPr lang="ru-RU" b="1" dirty="0" err="1"/>
              <a:t>білім</a:t>
            </a:r>
            <a:r>
              <a:rPr lang="ru-RU" b="1" dirty="0"/>
              <a:t> </a:t>
            </a:r>
            <a:r>
              <a:rPr lang="ru-RU" b="1" dirty="0" err="1"/>
              <a:t>алушылар</a:t>
            </a:r>
            <a:r>
              <a:rPr lang="ru-RU" b="1" dirty="0"/>
              <a:t> </a:t>
            </a:r>
            <a:r>
              <a:rPr lang="ru-RU" b="1" dirty="0" err="1"/>
              <a:t>жиынтық</a:t>
            </a:r>
            <a:r>
              <a:rPr lang="ru-RU" b="1" dirty="0"/>
              <a:t> </a:t>
            </a:r>
            <a:r>
              <a:rPr lang="ru-RU" b="1" dirty="0" err="1"/>
              <a:t>бағалаудан</a:t>
            </a:r>
            <a:r>
              <a:rPr lang="ru-RU" b="1" dirty="0"/>
              <a:t> </a:t>
            </a:r>
            <a:r>
              <a:rPr lang="ru-RU" b="1" dirty="0" err="1"/>
              <a:t>жеке</a:t>
            </a:r>
            <a:r>
              <a:rPr lang="ru-RU" b="1" dirty="0"/>
              <a:t> </a:t>
            </a:r>
            <a:r>
              <a:rPr lang="ru-RU" b="1" dirty="0" err="1"/>
              <a:t>кесте</a:t>
            </a:r>
            <a:r>
              <a:rPr lang="ru-RU" b="1" dirty="0"/>
              <a:t> </a:t>
            </a:r>
            <a:r>
              <a:rPr lang="ru-RU" b="1" dirty="0" err="1"/>
              <a:t>бойынша</a:t>
            </a:r>
            <a:r>
              <a:rPr lang="ru-RU" b="1" dirty="0"/>
              <a:t> </a:t>
            </a:r>
            <a:r>
              <a:rPr lang="ru-RU" b="1" dirty="0" err="1"/>
              <a:t>өтеді</a:t>
            </a:r>
            <a:r>
              <a:rPr lang="ru-RU" b="1" dirty="0"/>
              <a:t>. </a:t>
            </a:r>
            <a:endParaRPr lang="ru-RU" b="1" dirty="0" smtClean="0"/>
          </a:p>
          <a:p>
            <a:endParaRPr lang="ru-RU" dirty="0"/>
          </a:p>
          <a:p>
            <a:r>
              <a:rPr lang="ru-RU" dirty="0" err="1" smtClean="0"/>
              <a:t>Білім</a:t>
            </a:r>
            <a:r>
              <a:rPr lang="ru-RU" dirty="0" smtClean="0"/>
              <a:t> </a:t>
            </a:r>
            <a:r>
              <a:rPr lang="ru-RU" dirty="0" err="1"/>
              <a:t>алушы</a:t>
            </a:r>
            <a:r>
              <a:rPr lang="ru-RU" dirty="0"/>
              <a:t> </a:t>
            </a:r>
            <a:r>
              <a:rPr lang="ru-RU" dirty="0" err="1"/>
              <a:t>ағымдағы</a:t>
            </a:r>
            <a:r>
              <a:rPr lang="ru-RU" dirty="0"/>
              <a:t> </a:t>
            </a:r>
            <a:r>
              <a:rPr lang="ru-RU" dirty="0" err="1"/>
              <a:t>тоқсан</a:t>
            </a:r>
            <a:r>
              <a:rPr lang="ru-RU" dirty="0"/>
              <a:t> (</a:t>
            </a:r>
            <a:r>
              <a:rPr lang="ru-RU" dirty="0" err="1"/>
              <a:t>жартыжылдық</a:t>
            </a:r>
            <a:r>
              <a:rPr lang="ru-RU" dirty="0"/>
              <a:t>) </a:t>
            </a:r>
            <a:r>
              <a:rPr lang="ru-RU" dirty="0" err="1"/>
              <a:t>аяқталғанға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жиынтық</a:t>
            </a:r>
            <a:r>
              <a:rPr lang="ru-RU" dirty="0"/>
              <a:t> </a:t>
            </a:r>
            <a:r>
              <a:rPr lang="ru-RU" dirty="0" err="1"/>
              <a:t>жұмысты</a:t>
            </a:r>
            <a:r>
              <a:rPr lang="ru-RU" dirty="0"/>
              <a:t> </a:t>
            </a:r>
            <a:r>
              <a:rPr lang="ru-RU" dirty="0" err="1"/>
              <a:t>тапсырмаған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, </a:t>
            </a:r>
            <a:r>
              <a:rPr lang="ru-RU" dirty="0" err="1"/>
              <a:t>жиынтық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оң</a:t>
            </a:r>
            <a:r>
              <a:rPr lang="ru-RU" dirty="0"/>
              <a:t> </a:t>
            </a:r>
            <a:r>
              <a:rPr lang="ru-RU" dirty="0" err="1"/>
              <a:t>нәтиже</a:t>
            </a:r>
            <a:r>
              <a:rPr lang="ru-RU" dirty="0"/>
              <a:t> </a:t>
            </a:r>
            <a:r>
              <a:rPr lang="ru-RU" dirty="0" err="1"/>
              <a:t>алғанға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электрондық</a:t>
            </a:r>
            <a:r>
              <a:rPr lang="ru-RU" dirty="0"/>
              <a:t> (</a:t>
            </a:r>
            <a:r>
              <a:rPr lang="ru-RU" dirty="0" err="1"/>
              <a:t>қағаз</a:t>
            </a:r>
            <a:r>
              <a:rPr lang="ru-RU" dirty="0"/>
              <a:t>) </a:t>
            </a:r>
            <a:r>
              <a:rPr lang="ru-RU" dirty="0" err="1"/>
              <a:t>журналға</a:t>
            </a:r>
            <a:r>
              <a:rPr lang="ru-RU" dirty="0"/>
              <a:t> </a:t>
            </a:r>
            <a:r>
              <a:rPr lang="ru-RU" b="1" dirty="0"/>
              <a:t>«</a:t>
            </a:r>
            <a:r>
              <a:rPr lang="ru-RU" b="1" dirty="0" err="1"/>
              <a:t>уақытша</a:t>
            </a:r>
            <a:r>
              <a:rPr lang="ru-RU" b="1" dirty="0"/>
              <a:t> </a:t>
            </a:r>
            <a:r>
              <a:rPr lang="ru-RU" b="1" dirty="0" err="1"/>
              <a:t>аттестатталмаған</a:t>
            </a:r>
            <a:r>
              <a:rPr lang="ru-RU" b="1" dirty="0"/>
              <a:t>»</a:t>
            </a:r>
            <a:r>
              <a:rPr lang="ru-RU" dirty="0"/>
              <a:t> </a:t>
            </a:r>
            <a:r>
              <a:rPr lang="ru-RU" dirty="0" err="1"/>
              <a:t>деген</a:t>
            </a:r>
            <a:r>
              <a:rPr lang="ru-RU" dirty="0"/>
              <a:t> </a:t>
            </a:r>
            <a:r>
              <a:rPr lang="ru-RU" dirty="0" err="1"/>
              <a:t>белгі</a:t>
            </a:r>
            <a:r>
              <a:rPr lang="ru-RU" dirty="0"/>
              <a:t> </a:t>
            </a:r>
            <a:r>
              <a:rPr lang="ru-RU" dirty="0" err="1"/>
              <a:t>қойылады</a:t>
            </a:r>
            <a:r>
              <a:rPr lang="ru-RU" dirty="0"/>
              <a:t>. </a:t>
            </a:r>
            <a:r>
              <a:rPr lang="ru-RU" dirty="0" err="1"/>
              <a:t>Жиынтық</a:t>
            </a:r>
            <a:r>
              <a:rPr lang="ru-RU" dirty="0"/>
              <a:t> </a:t>
            </a:r>
            <a:r>
              <a:rPr lang="ru-RU" dirty="0" err="1"/>
              <a:t>жұмысты</a:t>
            </a:r>
            <a:r>
              <a:rPr lang="ru-RU" dirty="0"/>
              <a:t> </a:t>
            </a:r>
            <a:r>
              <a:rPr lang="ru-RU" dirty="0" err="1"/>
              <a:t>тапсырғаннан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тоқсандық</a:t>
            </a:r>
            <a:r>
              <a:rPr lang="ru-RU" dirty="0"/>
              <a:t> (</a:t>
            </a:r>
            <a:r>
              <a:rPr lang="ru-RU" dirty="0" err="1"/>
              <a:t>жартыжылдық</a:t>
            </a:r>
            <a:r>
              <a:rPr lang="ru-RU" dirty="0"/>
              <a:t>) </a:t>
            </a:r>
            <a:r>
              <a:rPr lang="ru-RU" dirty="0" err="1"/>
              <a:t>баға</a:t>
            </a:r>
            <a:r>
              <a:rPr lang="ru-RU" dirty="0"/>
              <a:t> </a:t>
            </a:r>
            <a:r>
              <a:rPr lang="ru-RU" dirty="0" err="1"/>
              <a:t>қойылады</a:t>
            </a:r>
            <a:r>
              <a:rPr lang="ru-RU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4314007"/>
            <a:ext cx="69127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болмаған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аттестатталмаған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есептеледі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жылындағы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жазбаша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аяқталғанға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сақталады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журналға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балл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Қағидаларға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1-қосымшаға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балдарды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бағаларға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шкаласы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бағаларға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ауыстырылады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.»;</a:t>
            </a:r>
          </a:p>
        </p:txBody>
      </p:sp>
    </p:spTree>
    <p:extLst>
      <p:ext uri="{BB962C8B-B14F-4D97-AF65-F5344CB8AC3E}">
        <p14:creationId xmlns:p14="http://schemas.microsoft.com/office/powerpoint/2010/main" val="1074666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04664"/>
            <a:ext cx="756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«28.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формативтік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тиісінше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25 %, 25 %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50 %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арақатынасы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Апталық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жүктемесі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жартыжылдық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формативтік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.»;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99" y="692696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2417753"/>
            <a:ext cx="705678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«30. 5-11 (12)-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алушыларының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бағалардың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арифметикалық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бүтін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санға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дөңгелектеу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«2»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5-8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(11)-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қамтитын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кестеге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ұйымдастырылады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бағасының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арифметикалық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бүтін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санға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дөңгелектеу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«2»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5-8 (9)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(11)-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оқуға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қалдырылады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«3», «4», «5»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5-8 (9)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(11)-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сыныпқа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көшіріледі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0101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260648"/>
            <a:ext cx="756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оқытылмаған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бағанына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Оқытылмаған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тоқсандық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бағаларының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арифметикалық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78" y="955948"/>
            <a:ext cx="370037" cy="3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38677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20688"/>
            <a:ext cx="79208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/>
              <a:t>35. </a:t>
            </a:r>
            <a:r>
              <a:rPr lang="ru-RU" b="1" dirty="0" err="1"/>
              <a:t>Қазақ тілі</a:t>
            </a:r>
            <a:r>
              <a:rPr lang="ru-RU" b="1" dirty="0"/>
              <a:t> </a:t>
            </a:r>
            <a:r>
              <a:rPr lang="ru-RU" b="1" dirty="0" err="1"/>
              <a:t>бойынша</a:t>
            </a:r>
            <a:r>
              <a:rPr lang="ru-RU" b="1" dirty="0"/>
              <a:t> </a:t>
            </a:r>
            <a:r>
              <a:rPr lang="ru-RU" b="1" dirty="0" err="1"/>
              <a:t>емтихан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алушылардың бағдарламалар мазмұнын меңгеруін бағалау мақсатында негізгі</a:t>
            </a:r>
            <a:r>
              <a:rPr lang="ru-RU" dirty="0"/>
              <a:t> орта (5-8 </a:t>
            </a:r>
            <a:r>
              <a:rPr lang="ru-RU" dirty="0" err="1"/>
              <a:t>сыныптар</a:t>
            </a:r>
            <a:r>
              <a:rPr lang="ru-RU" dirty="0"/>
              <a:t>), </a:t>
            </a:r>
            <a:r>
              <a:rPr lang="ru-RU" dirty="0" err="1"/>
              <a:t>жалпы</a:t>
            </a:r>
            <a:r>
              <a:rPr lang="ru-RU" dirty="0"/>
              <a:t> орта (10 </a:t>
            </a:r>
            <a:r>
              <a:rPr lang="ru-RU" dirty="0" err="1"/>
              <a:t>сынып</a:t>
            </a:r>
            <a:r>
              <a:rPr lang="ru-RU" dirty="0"/>
              <a:t>) </a:t>
            </a:r>
            <a:r>
              <a:rPr lang="ru-RU" dirty="0" err="1"/>
              <a:t>деңгейінде академиялық жыл</a:t>
            </a:r>
            <a:r>
              <a:rPr lang="ru-RU" dirty="0"/>
              <a:t> </a:t>
            </a:r>
            <a:r>
              <a:rPr lang="ru-RU" dirty="0" err="1"/>
              <a:t>аяқталған кезде</a:t>
            </a:r>
            <a:r>
              <a:rPr lang="ru-RU" dirty="0"/>
              <a:t> </a:t>
            </a:r>
            <a:r>
              <a:rPr lang="ru-RU" dirty="0" err="1"/>
              <a:t>қазақ тілінде</a:t>
            </a:r>
            <a:r>
              <a:rPr lang="ru-RU" dirty="0"/>
              <a:t> </a:t>
            </a:r>
            <a:r>
              <a:rPr lang="ru-RU" dirty="0" err="1"/>
              <a:t>оқытатын мектептерде</a:t>
            </a:r>
            <a:r>
              <a:rPr lang="ru-RU" dirty="0"/>
              <a:t> </a:t>
            </a:r>
            <a:r>
              <a:rPr lang="ru-RU" b="1" dirty="0"/>
              <a:t>"</a:t>
            </a:r>
            <a:r>
              <a:rPr lang="ru-RU" b="1" dirty="0" err="1"/>
              <a:t>Қазақ тілі</a:t>
            </a:r>
            <a:r>
              <a:rPr lang="ru-RU" b="1" dirty="0"/>
              <a:t>" </a:t>
            </a:r>
            <a:r>
              <a:rPr lang="ru-RU" b="1" dirty="0" err="1"/>
              <a:t>пәні бойынша</a:t>
            </a:r>
            <a:r>
              <a:rPr lang="ru-RU" b="1" dirty="0"/>
              <a:t> </a:t>
            </a:r>
            <a:r>
              <a:rPr lang="ru-RU" dirty="0" err="1"/>
              <a:t>және қазақ тілінен</a:t>
            </a:r>
            <a:r>
              <a:rPr lang="ru-RU" dirty="0"/>
              <a:t> </a:t>
            </a:r>
            <a:r>
              <a:rPr lang="ru-RU" dirty="0" err="1"/>
              <a:t>басқа тілде</a:t>
            </a:r>
            <a:r>
              <a:rPr lang="ru-RU" dirty="0"/>
              <a:t> </a:t>
            </a:r>
            <a:r>
              <a:rPr lang="ru-RU" dirty="0" err="1"/>
              <a:t>оқытатын мектептерде</a:t>
            </a:r>
            <a:r>
              <a:rPr lang="ru-RU" dirty="0"/>
              <a:t> "</a:t>
            </a:r>
            <a:r>
              <a:rPr lang="ru-RU" dirty="0" err="1"/>
              <a:t>Қазақ тілі</a:t>
            </a:r>
            <a:r>
              <a:rPr lang="ru-RU" dirty="0"/>
              <a:t> мен </a:t>
            </a:r>
            <a:r>
              <a:rPr lang="ru-RU" dirty="0" err="1"/>
              <a:t>әдебиеті</a:t>
            </a:r>
            <a:r>
              <a:rPr lang="ru-RU" dirty="0"/>
              <a:t>" </a:t>
            </a:r>
            <a:r>
              <a:rPr lang="ru-RU" dirty="0" err="1"/>
              <a:t>пәні бойынша</a:t>
            </a:r>
            <a:r>
              <a:rPr lang="ru-RU" dirty="0"/>
              <a:t> </a:t>
            </a:r>
            <a:r>
              <a:rPr lang="ru-RU" dirty="0" err="1"/>
              <a:t>МЖМБС-қа </a:t>
            </a:r>
            <a:r>
              <a:rPr lang="ru-RU" dirty="0"/>
              <a:t>(</a:t>
            </a:r>
            <a:r>
              <a:rPr lang="ru-RU" dirty="0" err="1"/>
              <a:t>тыңдалым </a:t>
            </a:r>
            <a:r>
              <a:rPr lang="ru-RU" dirty="0"/>
              <a:t>(</a:t>
            </a:r>
            <a:r>
              <a:rPr lang="ru-RU" dirty="0" err="1"/>
              <a:t>тыңдау</a:t>
            </a:r>
            <a:r>
              <a:rPr lang="ru-RU" dirty="0"/>
              <a:t>), </a:t>
            </a:r>
            <a:r>
              <a:rPr lang="ru-RU" dirty="0" err="1"/>
              <a:t>айтылым</a:t>
            </a:r>
            <a:r>
              <a:rPr lang="ru-RU" dirty="0"/>
              <a:t>, </a:t>
            </a:r>
            <a:r>
              <a:rPr lang="ru-RU" dirty="0" err="1"/>
              <a:t>оқылым</a:t>
            </a:r>
            <a:r>
              <a:rPr lang="ru-RU" dirty="0"/>
              <a:t>, </a:t>
            </a:r>
            <a:r>
              <a:rPr lang="ru-RU" dirty="0" err="1"/>
              <a:t>жазылым</a:t>
            </a:r>
            <a:r>
              <a:rPr lang="ru-RU" dirty="0"/>
              <a:t>) </a:t>
            </a:r>
            <a:r>
              <a:rPr lang="ru-RU" dirty="0" err="1"/>
              <a:t>сәйкес жазбаша</a:t>
            </a:r>
            <a:r>
              <a:rPr lang="ru-RU" dirty="0"/>
              <a:t> </a:t>
            </a:r>
            <a:r>
              <a:rPr lang="ru-RU" dirty="0" err="1"/>
              <a:t>және ауызша</a:t>
            </a:r>
            <a:r>
              <a:rPr lang="ru-RU" dirty="0"/>
              <a:t> </a:t>
            </a:r>
            <a:r>
              <a:rPr lang="ru-RU" dirty="0" err="1"/>
              <a:t>нысанда</a:t>
            </a:r>
            <a:r>
              <a:rPr lang="ru-RU" dirty="0"/>
              <a:t> </a:t>
            </a:r>
            <a:r>
              <a:rPr lang="ru-RU" dirty="0" err="1"/>
              <a:t>өткізіледі</a:t>
            </a:r>
            <a:r>
              <a:rPr lang="ru-RU" dirty="0"/>
              <a:t>.</a:t>
            </a:r>
          </a:p>
          <a:p>
            <a:pPr fontAlgn="base"/>
            <a:r>
              <a:rPr lang="ru-RU" dirty="0"/>
              <a:t>     </a:t>
            </a:r>
            <a:r>
              <a:rPr lang="ru-RU" b="1" dirty="0"/>
              <a:t> </a:t>
            </a:r>
            <a:r>
              <a:rPr lang="ru-RU" b="1" dirty="0" err="1"/>
              <a:t>Емтиханды</a:t>
            </a:r>
            <a:r>
              <a:rPr lang="ru-RU" b="1" dirty="0"/>
              <a:t> </a:t>
            </a:r>
            <a:r>
              <a:rPr lang="ru-RU" b="1" dirty="0" err="1"/>
              <a:t>өткізу уақыты білім</a:t>
            </a:r>
            <a:r>
              <a:rPr lang="ru-RU" b="1" dirty="0"/>
              <a:t> беру </a:t>
            </a:r>
            <a:r>
              <a:rPr lang="ru-RU" b="1" dirty="0" err="1"/>
              <a:t>ұйымының педагогикалық кеңесімен айқындалады</a:t>
            </a:r>
            <a:r>
              <a:rPr lang="ru-RU" b="1" dirty="0"/>
              <a:t>, </a:t>
            </a:r>
            <a:r>
              <a:rPr lang="ru-RU" dirty="0" err="1"/>
              <a:t>тапсырмаларды</a:t>
            </a:r>
            <a:r>
              <a:rPr lang="ru-RU" dirty="0"/>
              <a:t> </a:t>
            </a:r>
            <a:r>
              <a:rPr lang="ru-RU" dirty="0" err="1"/>
              <a:t>академиялық адалдық қағидаттарын сақтай отырып</a:t>
            </a:r>
            <a:r>
              <a:rPr lang="ru-RU" dirty="0"/>
              <a:t>, </a:t>
            </a:r>
            <a:r>
              <a:rPr lang="ru-RU" dirty="0" err="1"/>
              <a:t>педагогтер</a:t>
            </a:r>
            <a:r>
              <a:rPr lang="ru-RU" dirty="0"/>
              <a:t> </a:t>
            </a:r>
            <a:r>
              <a:rPr lang="ru-RU" dirty="0" err="1"/>
              <a:t>құрастырады және білім</a:t>
            </a:r>
            <a:r>
              <a:rPr lang="ru-RU" dirty="0"/>
              <a:t> </a:t>
            </a:r>
            <a:r>
              <a:rPr lang="ru-RU" dirty="0" err="1"/>
              <a:t>беру</a:t>
            </a:r>
            <a:r>
              <a:rPr lang="ru-RU" dirty="0"/>
              <a:t> </a:t>
            </a:r>
            <a:r>
              <a:rPr lang="ru-RU" dirty="0" err="1"/>
              <a:t>ұйымының әкімшілігі бекітеді</a:t>
            </a:r>
            <a:r>
              <a:rPr lang="ru-RU" dirty="0" smtClean="0"/>
              <a:t>.</a:t>
            </a:r>
          </a:p>
          <a:p>
            <a:pPr fontAlgn="base"/>
            <a:endParaRPr lang="ru-RU" dirty="0"/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"Қазақ тілі</a:t>
            </a:r>
            <a:r>
              <a:rPr lang="ru-RU" dirty="0"/>
              <a:t>", </a:t>
            </a:r>
            <a:r>
              <a:rPr lang="ru-RU" dirty="0" err="1"/>
              <a:t>"Қазақ тілі</a:t>
            </a:r>
            <a:r>
              <a:rPr lang="ru-RU" dirty="0"/>
              <a:t> мен </a:t>
            </a:r>
            <a:r>
              <a:rPr lang="ru-RU" dirty="0" err="1"/>
              <a:t>әдебиеті</a:t>
            </a:r>
            <a:r>
              <a:rPr lang="ru-RU" dirty="0"/>
              <a:t>" </a:t>
            </a:r>
            <a:r>
              <a:rPr lang="ru-RU" dirty="0" err="1"/>
              <a:t>пәндері бойынша</a:t>
            </a:r>
            <a:r>
              <a:rPr lang="ru-RU" dirty="0"/>
              <a:t> </a:t>
            </a:r>
            <a:r>
              <a:rPr lang="ru-RU" dirty="0" err="1"/>
              <a:t>қорытынды баға емтихан</a:t>
            </a:r>
            <a:r>
              <a:rPr lang="ru-RU" dirty="0"/>
              <a:t> (бес </a:t>
            </a:r>
            <a:r>
              <a:rPr lang="ru-RU" dirty="0" err="1"/>
              <a:t>балдық </a:t>
            </a:r>
            <a:r>
              <a:rPr lang="ru-RU" dirty="0"/>
              <a:t>шкала </a:t>
            </a:r>
            <a:r>
              <a:rPr lang="ru-RU" dirty="0" err="1"/>
              <a:t>бойынша</a:t>
            </a:r>
            <a:r>
              <a:rPr lang="ru-RU" dirty="0"/>
              <a:t>) </a:t>
            </a:r>
            <a:r>
              <a:rPr lang="ru-RU" dirty="0" err="1"/>
              <a:t>және жылдық бағалау </a:t>
            </a:r>
            <a:r>
              <a:rPr lang="ru-RU" dirty="0"/>
              <a:t>(бес </a:t>
            </a:r>
            <a:r>
              <a:rPr lang="ru-RU" dirty="0" err="1"/>
              <a:t>балдық </a:t>
            </a:r>
            <a:r>
              <a:rPr lang="ru-RU" dirty="0"/>
              <a:t>шкала </a:t>
            </a:r>
            <a:r>
              <a:rPr lang="ru-RU" dirty="0" err="1"/>
              <a:t>бойынша</a:t>
            </a:r>
            <a:r>
              <a:rPr lang="ru-RU" dirty="0"/>
              <a:t>) </a:t>
            </a:r>
            <a:r>
              <a:rPr lang="ru-RU" dirty="0" err="1"/>
              <a:t>нәтижелері негізінде</a:t>
            </a:r>
            <a:r>
              <a:rPr lang="ru-RU" dirty="0"/>
              <a:t> 30-дан 70-ке </a:t>
            </a:r>
            <a:r>
              <a:rPr lang="ru-RU" dirty="0" err="1"/>
              <a:t>пайыздық арақатынаста қойылады</a:t>
            </a:r>
            <a:r>
              <a:rPr lang="ru-RU" dirty="0"/>
              <a:t>. </a:t>
            </a:r>
            <a:r>
              <a:rPr lang="ru-RU" dirty="0" err="1"/>
              <a:t>Қорытынды бағалау ең жақын бүтінге қарай дөңгелектеледі.</a:t>
            </a:r>
            <a:endParaRPr lang="ru-RU" dirty="0"/>
          </a:p>
          <a:p>
            <a:pPr fontAlgn="base"/>
            <a:r>
              <a:rPr lang="ru-RU" dirty="0"/>
              <a:t>     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6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/>
              <a:t>35-1. 5 (6) – 8 (9), 10 (11) </a:t>
            </a:r>
            <a:r>
              <a:rPr lang="ru-RU" dirty="0" err="1"/>
              <a:t>сыныптардың білім</a:t>
            </a:r>
            <a:r>
              <a:rPr lang="ru-RU" dirty="0"/>
              <a:t> </a:t>
            </a:r>
            <a:r>
              <a:rPr lang="ru-RU" dirty="0" err="1"/>
              <a:t>алушылары</a:t>
            </a:r>
            <a:r>
              <a:rPr lang="ru-RU" dirty="0"/>
              <a:t> </a:t>
            </a:r>
            <a:r>
              <a:rPr lang="ru-RU" b="1" dirty="0" err="1">
                <a:solidFill>
                  <a:srgbClr val="FF0000"/>
                </a:solidFill>
              </a:rPr>
              <a:t>аралық аттестаттаудан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білім</a:t>
            </a:r>
            <a:r>
              <a:rPr lang="ru-RU" b="1" dirty="0">
                <a:solidFill>
                  <a:srgbClr val="FF0000"/>
                </a:solidFill>
              </a:rPr>
              <a:t> беру </a:t>
            </a:r>
            <a:r>
              <a:rPr lang="ru-RU" b="1" dirty="0" err="1">
                <a:solidFill>
                  <a:srgbClr val="FF0000"/>
                </a:solidFill>
              </a:rPr>
              <a:t>ұйымдары басшыларының бұйрықтарымен мынадай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жағдайларда босатылады</a:t>
            </a:r>
            <a:r>
              <a:rPr lang="ru-RU" b="1" dirty="0">
                <a:solidFill>
                  <a:srgbClr val="FF0000"/>
                </a:solidFill>
              </a:rPr>
              <a:t>:</a:t>
            </a:r>
          </a:p>
          <a:p>
            <a:pPr fontAlgn="base"/>
            <a:r>
              <a:rPr lang="ru-RU" dirty="0"/>
              <a:t>      1) </a:t>
            </a:r>
            <a:r>
              <a:rPr lang="ru-RU" dirty="0" err="1"/>
              <a:t>денсаулық жағдайы бойынша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2)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және екінші</a:t>
            </a:r>
            <a:r>
              <a:rPr lang="ru-RU" dirty="0"/>
              <a:t> </a:t>
            </a:r>
            <a:r>
              <a:rPr lang="ru-RU" dirty="0" err="1"/>
              <a:t>топтағы мүгедектігі </a:t>
            </a:r>
            <a:r>
              <a:rPr lang="ru-RU" dirty="0"/>
              <a:t>бар </a:t>
            </a:r>
            <a:r>
              <a:rPr lang="ru-RU" dirty="0" err="1"/>
              <a:t>адамдар</a:t>
            </a:r>
            <a:r>
              <a:rPr lang="ru-RU" dirty="0"/>
              <a:t>, </a:t>
            </a:r>
            <a:r>
              <a:rPr lang="ru-RU" dirty="0" err="1"/>
              <a:t>оның ішінде</a:t>
            </a:r>
            <a:r>
              <a:rPr lang="ru-RU" dirty="0"/>
              <a:t> бала </a:t>
            </a:r>
            <a:r>
              <a:rPr lang="ru-RU" dirty="0" err="1"/>
              <a:t>кезінен</a:t>
            </a:r>
            <a:r>
              <a:rPr lang="ru-RU" dirty="0"/>
              <a:t> </a:t>
            </a:r>
            <a:r>
              <a:rPr lang="ru-RU" dirty="0" err="1"/>
              <a:t>мүгедектігі </a:t>
            </a:r>
            <a:r>
              <a:rPr lang="ru-RU" dirty="0"/>
              <a:t>бар </a:t>
            </a:r>
            <a:r>
              <a:rPr lang="ru-RU" dirty="0" err="1"/>
              <a:t>адамдар</a:t>
            </a:r>
            <a:r>
              <a:rPr lang="ru-RU" dirty="0"/>
              <a:t>, </a:t>
            </a:r>
            <a:r>
              <a:rPr lang="ru-RU" dirty="0" err="1"/>
              <a:t>мүгедектігі бар</a:t>
            </a:r>
            <a:r>
              <a:rPr lang="ru-RU" dirty="0"/>
              <a:t> </a:t>
            </a:r>
            <a:r>
              <a:rPr lang="ru-RU" dirty="0" err="1"/>
              <a:t>балалар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3) </a:t>
            </a:r>
            <a:r>
              <a:rPr lang="ru-RU" dirty="0" err="1"/>
              <a:t>жақын туыстарының қайтыс болуы</a:t>
            </a:r>
            <a:r>
              <a:rPr lang="ru-RU" dirty="0"/>
              <a:t>.</a:t>
            </a:r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алушыларды</a:t>
            </a:r>
            <a:r>
              <a:rPr lang="ru-RU" dirty="0"/>
              <a:t> </a:t>
            </a:r>
            <a:r>
              <a:rPr lang="ru-RU" dirty="0" err="1"/>
              <a:t>аралық аттестаттаудан</a:t>
            </a:r>
            <a:r>
              <a:rPr lang="ru-RU" dirty="0"/>
              <a:t> </a:t>
            </a:r>
            <a:r>
              <a:rPr lang="ru-RU" dirty="0" err="1"/>
              <a:t>босату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бұйрықтар:</a:t>
            </a:r>
            <a:endParaRPr lang="ru-RU" dirty="0"/>
          </a:p>
          <a:p>
            <a:pPr fontAlgn="base"/>
            <a:r>
              <a:rPr lang="ru-RU" dirty="0"/>
              <a:t>      1) осы </a:t>
            </a:r>
            <a:r>
              <a:rPr lang="ru-RU" dirty="0" err="1"/>
              <a:t>тармақтың </a:t>
            </a:r>
            <a:r>
              <a:rPr lang="ru-RU" dirty="0"/>
              <a:t>1) </a:t>
            </a:r>
            <a:r>
              <a:rPr lang="ru-RU" dirty="0" err="1"/>
              <a:t>және </a:t>
            </a:r>
            <a:r>
              <a:rPr lang="ru-RU" dirty="0"/>
              <a:t>2) </a:t>
            </a:r>
            <a:r>
              <a:rPr lang="ru-RU" dirty="0" err="1"/>
              <a:t>тармақшаларында көрсетілген білім</a:t>
            </a:r>
            <a:r>
              <a:rPr lang="ru-RU" dirty="0"/>
              <a:t> </a:t>
            </a:r>
            <a:r>
              <a:rPr lang="ru-RU" dirty="0" err="1"/>
              <a:t>алушылар</a:t>
            </a:r>
            <a:r>
              <a:rPr lang="ru-RU" dirty="0"/>
              <a:t> </a:t>
            </a:r>
            <a:r>
              <a:rPr lang="ru-RU" dirty="0" err="1"/>
              <a:t>санаты</a:t>
            </a:r>
            <a:r>
              <a:rPr lang="ru-RU" dirty="0"/>
              <a:t> </a:t>
            </a:r>
            <a:r>
              <a:rPr lang="ru-RU" dirty="0" err="1"/>
              <a:t>үшін </a:t>
            </a:r>
            <a:r>
              <a:rPr lang="ru-RU" dirty="0"/>
              <a:t>"</a:t>
            </a:r>
            <a:r>
              <a:rPr lang="ru-RU" dirty="0" err="1"/>
              <a:t>Денсаулық сақтау саласындағы есепке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құжаттамасының нысандарын</a:t>
            </a:r>
            <a:r>
              <a:rPr lang="ru-RU" dirty="0"/>
              <a:t>, </a:t>
            </a:r>
            <a:r>
              <a:rPr lang="ru-RU" dirty="0" err="1"/>
              <a:t>сондай-ақ оларды</a:t>
            </a:r>
            <a:r>
              <a:rPr lang="ru-RU" dirty="0"/>
              <a:t> </a:t>
            </a:r>
            <a:r>
              <a:rPr lang="ru-RU" dirty="0" err="1"/>
              <a:t>толтыру</a:t>
            </a:r>
            <a:r>
              <a:rPr lang="ru-RU" dirty="0"/>
              <a:t> </a:t>
            </a:r>
            <a:r>
              <a:rPr lang="ru-RU" dirty="0" err="1"/>
              <a:t>жөніндегі нұсқаулықтарды бекіту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" </a:t>
            </a:r>
            <a:r>
              <a:rPr lang="ru-RU" dirty="0" err="1"/>
              <a:t>Қазақстан Республикасы</a:t>
            </a:r>
            <a:r>
              <a:rPr lang="ru-RU" dirty="0"/>
              <a:t> </a:t>
            </a:r>
            <a:r>
              <a:rPr lang="ru-RU" dirty="0" err="1"/>
              <a:t>Денсаулық сақтау министрінің міндетін</a:t>
            </a:r>
            <a:r>
              <a:rPr lang="ru-RU" dirty="0"/>
              <a:t> </a:t>
            </a:r>
            <a:r>
              <a:rPr lang="ru-RU" dirty="0" err="1"/>
              <a:t>атқарушының </a:t>
            </a:r>
            <a:r>
              <a:rPr lang="ru-RU" dirty="0"/>
              <a:t>2020 </a:t>
            </a:r>
            <a:r>
              <a:rPr lang="ru-RU" dirty="0" err="1"/>
              <a:t>жылғы </a:t>
            </a:r>
            <a:r>
              <a:rPr lang="ru-RU" dirty="0"/>
              <a:t>30 </a:t>
            </a:r>
            <a:r>
              <a:rPr lang="ru-RU" dirty="0" err="1"/>
              <a:t>қазандағы </a:t>
            </a:r>
            <a:r>
              <a:rPr lang="ru-RU" dirty="0"/>
              <a:t>№ ҚР ДСМ-175/2020 </a:t>
            </a:r>
            <a:r>
              <a:rPr lang="ru-RU" dirty="0" err="1">
                <a:hlinkClick r:id="rId2"/>
              </a:rPr>
              <a:t>бұйрығымен</a:t>
            </a:r>
            <a:r>
              <a:rPr lang="ru-RU" dirty="0"/>
              <a:t> (</a:t>
            </a:r>
            <a:r>
              <a:rPr lang="ru-RU" dirty="0" err="1"/>
              <a:t>Нормативтік</a:t>
            </a:r>
            <a:r>
              <a:rPr lang="ru-RU" dirty="0"/>
              <a:t> </a:t>
            </a:r>
            <a:r>
              <a:rPr lang="ru-RU" dirty="0" err="1"/>
              <a:t>құқықтық актілерді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тіркеу</a:t>
            </a:r>
            <a:r>
              <a:rPr lang="ru-RU" dirty="0"/>
              <a:t> </a:t>
            </a:r>
            <a:r>
              <a:rPr lang="ru-RU" dirty="0" err="1"/>
              <a:t>тізілімінде</a:t>
            </a:r>
            <a:r>
              <a:rPr lang="ru-RU" dirty="0"/>
              <a:t> № 21579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тіркелген</a:t>
            </a:r>
            <a:r>
              <a:rPr lang="ru-RU" dirty="0"/>
              <a:t>) (</a:t>
            </a:r>
            <a:r>
              <a:rPr lang="ru-RU" dirty="0" err="1"/>
              <a:t>бұдан әрі </a:t>
            </a:r>
            <a:r>
              <a:rPr lang="ru-RU" dirty="0"/>
              <a:t>– № ҚР ДСМ-175/2020 </a:t>
            </a:r>
            <a:r>
              <a:rPr lang="ru-RU" dirty="0" err="1"/>
              <a:t>бұйрық</a:t>
            </a:r>
            <a:r>
              <a:rPr lang="ru-RU" dirty="0"/>
              <a:t>) </a:t>
            </a:r>
            <a:r>
              <a:rPr lang="ru-RU" dirty="0" err="1"/>
              <a:t>бекітілген</a:t>
            </a:r>
            <a:r>
              <a:rPr lang="ru-RU" dirty="0"/>
              <a:t> № 026/е </a:t>
            </a:r>
            <a:r>
              <a:rPr lang="ru-RU" dirty="0" err="1"/>
              <a:t>нысанына</a:t>
            </a:r>
            <a:r>
              <a:rPr lang="ru-RU" dirty="0"/>
              <a:t> </a:t>
            </a:r>
            <a:r>
              <a:rPr lang="ru-RU" dirty="0" err="1"/>
              <a:t>сәйкес дәрігерлік-консультациялық комиссияның қорытындысы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2) </a:t>
            </a:r>
            <a:r>
              <a:rPr lang="ru-RU" dirty="0" err="1"/>
              <a:t>жақын туыстарының қайтыс болғаны туралы</a:t>
            </a:r>
            <a:r>
              <a:rPr lang="ru-RU" dirty="0"/>
              <a:t> </a:t>
            </a:r>
            <a:r>
              <a:rPr lang="ru-RU" dirty="0" err="1"/>
              <a:t>куәлік негізінде</a:t>
            </a:r>
            <a:r>
              <a:rPr lang="ru-RU" dirty="0"/>
              <a:t> </a:t>
            </a:r>
            <a:r>
              <a:rPr lang="ru-RU" dirty="0" err="1"/>
              <a:t>шығарылады</a:t>
            </a:r>
            <a:r>
              <a:rPr lang="ru-RU" dirty="0"/>
              <a:t>.</a:t>
            </a:r>
          </a:p>
          <a:p>
            <a:pPr fontAlgn="base"/>
            <a:r>
              <a:rPr lang="ru-RU" dirty="0"/>
              <a:t>      </a:t>
            </a:r>
            <a:r>
              <a:rPr lang="ru-RU" b="1" dirty="0" err="1"/>
              <a:t>Аралық аттестаттаудан</a:t>
            </a:r>
            <a:r>
              <a:rPr lang="ru-RU" b="1" dirty="0"/>
              <a:t> </a:t>
            </a:r>
            <a:r>
              <a:rPr lang="ru-RU" b="1" dirty="0" err="1"/>
              <a:t>босатылған білім</a:t>
            </a:r>
            <a:r>
              <a:rPr lang="ru-RU" b="1" dirty="0"/>
              <a:t> </a:t>
            </a:r>
            <a:r>
              <a:rPr lang="ru-RU" b="1" dirty="0" err="1"/>
              <a:t>алушылар</a:t>
            </a:r>
            <a:r>
              <a:rPr lang="ru-RU" b="1" dirty="0"/>
              <a:t> </a:t>
            </a:r>
            <a:r>
              <a:rPr lang="ru-RU" b="1" dirty="0" err="1"/>
              <a:t>үшін қорытынды баға ағымдағы оқу жылының жылдық бағасы негізінде</a:t>
            </a:r>
            <a:r>
              <a:rPr lang="ru-RU" b="1" dirty="0"/>
              <a:t> </a:t>
            </a:r>
            <a:r>
              <a:rPr lang="ru-RU" b="1" dirty="0" err="1"/>
              <a:t>қойылады.</a:t>
            </a:r>
            <a:endParaRPr lang="ru-RU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124744"/>
            <a:ext cx="74888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/>
              <a:t>40. </a:t>
            </a:r>
            <a:r>
              <a:rPr lang="ru-RU" b="1" dirty="0"/>
              <a:t>9 -</a:t>
            </a:r>
            <a:r>
              <a:rPr lang="ru-RU" b="1" dirty="0" smtClean="0"/>
              <a:t> </a:t>
            </a:r>
            <a:r>
              <a:rPr lang="ru-RU" b="1" dirty="0" err="1"/>
              <a:t>сынып</a:t>
            </a:r>
            <a:r>
              <a:rPr lang="ru-RU" b="1" dirty="0"/>
              <a:t> </a:t>
            </a:r>
            <a:r>
              <a:rPr lang="ru-RU" b="1" dirty="0" err="1"/>
              <a:t>білім</a:t>
            </a:r>
            <a:r>
              <a:rPr lang="ru-RU" b="1" dirty="0"/>
              <a:t> </a:t>
            </a:r>
            <a:r>
              <a:rPr lang="ru-RU" b="1" dirty="0" err="1"/>
              <a:t>алушылары</a:t>
            </a:r>
            <a:r>
              <a:rPr lang="ru-RU" b="1" dirty="0"/>
              <a:t> </a:t>
            </a:r>
            <a:r>
              <a:rPr lang="ru-RU" b="1" dirty="0" err="1"/>
              <a:t>үшін қорытынды аттестаттау</a:t>
            </a:r>
            <a:r>
              <a:rPr lang="ru-RU" b="1" dirty="0"/>
              <a:t> </a:t>
            </a:r>
            <a:r>
              <a:rPr lang="ru-RU" b="1" dirty="0" err="1"/>
              <a:t>мынадай</a:t>
            </a:r>
            <a:r>
              <a:rPr lang="ru-RU" b="1" dirty="0"/>
              <a:t> </a:t>
            </a:r>
            <a:r>
              <a:rPr lang="ru-RU" b="1" dirty="0" err="1"/>
              <a:t>нысандарда</a:t>
            </a:r>
            <a:r>
              <a:rPr lang="ru-RU" b="1" dirty="0"/>
              <a:t> </a:t>
            </a:r>
            <a:r>
              <a:rPr lang="ru-RU" b="1" dirty="0" err="1"/>
              <a:t>өткізіледі</a:t>
            </a:r>
            <a:r>
              <a:rPr lang="ru-RU" b="1" dirty="0"/>
              <a:t>:</a:t>
            </a:r>
          </a:p>
          <a:p>
            <a:pPr fontAlgn="base"/>
            <a:r>
              <a:rPr lang="ru-RU" dirty="0"/>
              <a:t>      1) </a:t>
            </a:r>
            <a:r>
              <a:rPr lang="ru-RU" b="1" dirty="0" err="1"/>
              <a:t>қазақ </a:t>
            </a:r>
            <a:r>
              <a:rPr lang="ru-RU" b="1" dirty="0" err="1" smtClean="0"/>
              <a:t>тілі</a:t>
            </a:r>
            <a:r>
              <a:rPr lang="ru-RU" b="1" dirty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/>
              <a:t>эссе </a:t>
            </a:r>
            <a:r>
              <a:rPr lang="ru-RU" dirty="0" err="1"/>
              <a:t>нысанында</a:t>
            </a:r>
            <a:r>
              <a:rPr lang="ru-RU" dirty="0"/>
              <a:t> </a:t>
            </a:r>
            <a:r>
              <a:rPr lang="ru-RU" dirty="0" err="1"/>
              <a:t>жазбаша</a:t>
            </a:r>
            <a:r>
              <a:rPr lang="ru-RU" dirty="0"/>
              <a:t> </a:t>
            </a:r>
            <a:r>
              <a:rPr lang="ru-RU" dirty="0" err="1"/>
              <a:t>емтихан</a:t>
            </a:r>
            <a:r>
              <a:rPr lang="ru-RU" dirty="0"/>
              <a:t>, </a:t>
            </a:r>
          </a:p>
          <a:p>
            <a:pPr fontAlgn="base"/>
            <a:r>
              <a:rPr lang="ru-RU" dirty="0"/>
              <a:t>      2) </a:t>
            </a:r>
            <a:r>
              <a:rPr lang="ru-RU" b="1" dirty="0" err="1"/>
              <a:t>математикадан</a:t>
            </a:r>
            <a:r>
              <a:rPr lang="ru-RU" dirty="0"/>
              <a:t> (</a:t>
            </a:r>
            <a:r>
              <a:rPr lang="ru-RU" dirty="0" err="1"/>
              <a:t>алгебрадан</a:t>
            </a:r>
            <a:r>
              <a:rPr lang="ru-RU" dirty="0"/>
              <a:t>) </a:t>
            </a:r>
            <a:r>
              <a:rPr lang="ru-RU" dirty="0" err="1"/>
              <a:t>жазбаша</a:t>
            </a:r>
            <a:r>
              <a:rPr lang="ru-RU" dirty="0"/>
              <a:t> </a:t>
            </a:r>
            <a:r>
              <a:rPr lang="ru-RU" dirty="0" err="1"/>
              <a:t>емтихан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3) </a:t>
            </a:r>
            <a:r>
              <a:rPr lang="ru-RU" dirty="0" err="1" smtClean="0"/>
              <a:t>қазақ </a:t>
            </a:r>
            <a:r>
              <a:rPr lang="ru-RU" dirty="0" err="1"/>
              <a:t>тілінде</a:t>
            </a:r>
            <a:r>
              <a:rPr lang="ru-RU" dirty="0"/>
              <a:t> </a:t>
            </a:r>
            <a:r>
              <a:rPr lang="ru-RU" dirty="0" err="1"/>
              <a:t>оқытатын сыныптардағы </a:t>
            </a:r>
            <a:r>
              <a:rPr lang="ru-RU" b="1" dirty="0" err="1"/>
              <a:t>орыс</a:t>
            </a:r>
            <a:r>
              <a:rPr lang="ru-RU" b="1" dirty="0"/>
              <a:t> </a:t>
            </a:r>
            <a:r>
              <a:rPr lang="ru-RU" b="1" dirty="0" err="1"/>
              <a:t>тілі</a:t>
            </a:r>
            <a:r>
              <a:rPr lang="ru-RU" b="1" dirty="0"/>
              <a:t> мен </a:t>
            </a:r>
            <a:r>
              <a:rPr lang="ru-RU" b="1" dirty="0" err="1"/>
              <a:t>әдебиеті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жазбаша</a:t>
            </a:r>
            <a:r>
              <a:rPr lang="ru-RU" dirty="0"/>
              <a:t> </a:t>
            </a:r>
            <a:r>
              <a:rPr lang="ru-RU" dirty="0" err="1"/>
              <a:t>емтихан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4</a:t>
            </a:r>
            <a:r>
              <a:rPr lang="ru-RU" b="1" dirty="0"/>
              <a:t>) </a:t>
            </a:r>
            <a:r>
              <a:rPr lang="ru-RU" b="1" dirty="0" err="1"/>
              <a:t>таңдау пәні </a:t>
            </a:r>
            <a:r>
              <a:rPr lang="ru-RU" dirty="0"/>
              <a:t>(физика, химия, биология, география, геометрия, </a:t>
            </a:r>
            <a:r>
              <a:rPr lang="ru-RU" dirty="0" err="1"/>
              <a:t>Қазақстан тарихы</a:t>
            </a:r>
            <a:r>
              <a:rPr lang="ru-RU" dirty="0"/>
              <a:t>, </a:t>
            </a:r>
            <a:r>
              <a:rPr lang="ru-RU" dirty="0" err="1"/>
              <a:t>дүниежүзі тарихы</a:t>
            </a:r>
            <a:r>
              <a:rPr lang="ru-RU" dirty="0"/>
              <a:t>, </a:t>
            </a:r>
            <a:r>
              <a:rPr lang="ru-RU" dirty="0" err="1"/>
              <a:t>әдебиет (оқыту тілі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), </a:t>
            </a:r>
            <a:r>
              <a:rPr lang="ru-RU" dirty="0" err="1"/>
              <a:t>шет</a:t>
            </a:r>
            <a:r>
              <a:rPr lang="ru-RU" dirty="0"/>
              <a:t> </a:t>
            </a:r>
            <a:r>
              <a:rPr lang="ru-RU" dirty="0" err="1"/>
              <a:t>тілі</a:t>
            </a:r>
            <a:r>
              <a:rPr lang="ru-RU" dirty="0"/>
              <a:t> </a:t>
            </a:r>
            <a:r>
              <a:rPr lang="ru-RU" dirty="0" err="1"/>
              <a:t>(ағылшын/ </a:t>
            </a:r>
            <a:r>
              <a:rPr lang="ru-RU" dirty="0"/>
              <a:t>француз/</a:t>
            </a:r>
            <a:r>
              <a:rPr lang="ru-RU" dirty="0" err="1"/>
              <a:t>неміс</a:t>
            </a:r>
            <a:r>
              <a:rPr lang="ru-RU" dirty="0"/>
              <a:t>), информатика)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жазбаша</a:t>
            </a:r>
            <a:r>
              <a:rPr lang="ru-RU" dirty="0"/>
              <a:t> </a:t>
            </a:r>
            <a:r>
              <a:rPr lang="ru-RU" dirty="0" err="1"/>
              <a:t>емтихан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692696"/>
            <a:ext cx="74168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/>
              <a:t>41. </a:t>
            </a:r>
            <a:r>
              <a:rPr lang="ru-RU" b="1" dirty="0"/>
              <a:t>11 -</a:t>
            </a:r>
            <a:r>
              <a:rPr lang="ru-RU" b="1" dirty="0" smtClean="0"/>
              <a:t> </a:t>
            </a:r>
            <a:r>
              <a:rPr lang="ru-RU" b="1" dirty="0" err="1"/>
              <a:t>сынып</a:t>
            </a:r>
            <a:r>
              <a:rPr lang="ru-RU" b="1" dirty="0"/>
              <a:t> </a:t>
            </a:r>
            <a:r>
              <a:rPr lang="ru-RU" b="1" dirty="0" err="1"/>
              <a:t>білім</a:t>
            </a:r>
            <a:r>
              <a:rPr lang="ru-RU" b="1" dirty="0"/>
              <a:t> </a:t>
            </a:r>
            <a:r>
              <a:rPr lang="ru-RU" b="1" dirty="0" err="1"/>
              <a:t>алушыларын</a:t>
            </a:r>
            <a:r>
              <a:rPr lang="ru-RU" b="1" dirty="0"/>
              <a:t> </a:t>
            </a:r>
            <a:r>
              <a:rPr lang="ru-RU" b="1" dirty="0" err="1"/>
              <a:t>қорытынды аттестаттау</a:t>
            </a:r>
            <a:r>
              <a:rPr lang="ru-RU" b="1" dirty="0"/>
              <a:t> </a:t>
            </a:r>
            <a:r>
              <a:rPr lang="ru-RU" b="1" dirty="0" err="1"/>
              <a:t>мынадай</a:t>
            </a:r>
            <a:r>
              <a:rPr lang="ru-RU" b="1" dirty="0"/>
              <a:t> </a:t>
            </a:r>
            <a:r>
              <a:rPr lang="ru-RU" b="1" dirty="0" err="1"/>
              <a:t>нысандарда</a:t>
            </a:r>
            <a:r>
              <a:rPr lang="ru-RU" b="1" dirty="0"/>
              <a:t> </a:t>
            </a:r>
            <a:r>
              <a:rPr lang="ru-RU" b="1" dirty="0" err="1"/>
              <a:t>өткізіледі</a:t>
            </a:r>
            <a:r>
              <a:rPr lang="ru-RU" b="1" dirty="0"/>
              <a:t>:</a:t>
            </a:r>
          </a:p>
          <a:p>
            <a:pPr fontAlgn="base"/>
            <a:r>
              <a:rPr lang="ru-RU" dirty="0"/>
              <a:t>      1) </a:t>
            </a:r>
            <a:r>
              <a:rPr lang="ru-RU" b="1" dirty="0" err="1"/>
              <a:t>қазақ </a:t>
            </a:r>
            <a:r>
              <a:rPr lang="ru-RU" b="1" dirty="0" err="1" smtClean="0"/>
              <a:t>тілі</a:t>
            </a:r>
            <a:r>
              <a:rPr lang="ru-RU" b="1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/>
              <a:t>жазбаша</a:t>
            </a:r>
            <a:r>
              <a:rPr lang="ru-RU" dirty="0"/>
              <a:t> </a:t>
            </a:r>
            <a:r>
              <a:rPr lang="ru-RU" dirty="0" err="1"/>
              <a:t>емтихан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2) </a:t>
            </a:r>
            <a:r>
              <a:rPr lang="ru-RU" b="1" dirty="0"/>
              <a:t>алгебра </a:t>
            </a:r>
            <a:r>
              <a:rPr lang="ru-RU" b="1" dirty="0" err="1"/>
              <a:t>және </a:t>
            </a:r>
            <a:r>
              <a:rPr lang="ru-RU" b="1" dirty="0"/>
              <a:t>анализ </a:t>
            </a:r>
            <a:r>
              <a:rPr lang="ru-RU" b="1" dirty="0" err="1"/>
              <a:t>бастамаларынан</a:t>
            </a:r>
            <a:r>
              <a:rPr lang="ru-RU" b="1" dirty="0"/>
              <a:t> </a:t>
            </a:r>
            <a:r>
              <a:rPr lang="ru-RU" dirty="0" err="1"/>
              <a:t>жазбаша</a:t>
            </a:r>
            <a:r>
              <a:rPr lang="ru-RU" dirty="0"/>
              <a:t> </a:t>
            </a:r>
            <a:r>
              <a:rPr lang="ru-RU" dirty="0" err="1"/>
              <a:t>емтихан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3) </a:t>
            </a:r>
            <a:r>
              <a:rPr lang="ru-RU" b="1" dirty="0" err="1"/>
              <a:t>Қазақстан тарихынан</a:t>
            </a:r>
            <a:r>
              <a:rPr lang="ru-RU" b="1" dirty="0"/>
              <a:t> </a:t>
            </a:r>
            <a:r>
              <a:rPr lang="ru-RU" dirty="0" err="1"/>
              <a:t>ауызша</a:t>
            </a:r>
            <a:r>
              <a:rPr lang="ru-RU" dirty="0"/>
              <a:t> </a:t>
            </a:r>
            <a:r>
              <a:rPr lang="ru-RU" dirty="0" err="1"/>
              <a:t>емтихан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4) </a:t>
            </a:r>
            <a:r>
              <a:rPr lang="ru-RU" dirty="0" err="1" smtClean="0"/>
              <a:t>қазақ </a:t>
            </a:r>
            <a:r>
              <a:rPr lang="ru-RU" dirty="0" err="1"/>
              <a:t>тілінде</a:t>
            </a:r>
            <a:r>
              <a:rPr lang="ru-RU" dirty="0"/>
              <a:t> </a:t>
            </a:r>
            <a:r>
              <a:rPr lang="ru-RU" dirty="0" err="1"/>
              <a:t>оқытатын </a:t>
            </a:r>
            <a:r>
              <a:rPr lang="ru-RU" dirty="0" err="1" smtClean="0"/>
              <a:t>мектептерде</a:t>
            </a:r>
            <a:r>
              <a:rPr lang="ru-RU" dirty="0" smtClean="0"/>
              <a:t> </a:t>
            </a:r>
            <a:r>
              <a:rPr lang="ru-RU" b="1" dirty="0" err="1"/>
              <a:t>орыс</a:t>
            </a:r>
            <a:r>
              <a:rPr lang="ru-RU" b="1" dirty="0"/>
              <a:t> </a:t>
            </a:r>
            <a:r>
              <a:rPr lang="ru-RU" b="1" dirty="0" err="1"/>
              <a:t>тілі</a:t>
            </a:r>
            <a:r>
              <a:rPr lang="ru-RU" b="1" dirty="0"/>
              <a:t> мен </a:t>
            </a:r>
            <a:r>
              <a:rPr lang="ru-RU" b="1" dirty="0" err="1"/>
              <a:t>әдебиетінен </a:t>
            </a:r>
            <a:r>
              <a:rPr lang="ru-RU" dirty="0" err="1"/>
              <a:t>жазбаша</a:t>
            </a:r>
            <a:r>
              <a:rPr lang="ru-RU" dirty="0"/>
              <a:t> </a:t>
            </a:r>
            <a:r>
              <a:rPr lang="ru-RU" dirty="0" err="1"/>
              <a:t>емтихан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5) </a:t>
            </a:r>
            <a:r>
              <a:rPr lang="ru-RU" b="1" dirty="0" err="1"/>
              <a:t>таңдау бойынша</a:t>
            </a:r>
            <a:r>
              <a:rPr lang="ru-RU" b="1" dirty="0"/>
              <a:t> </a:t>
            </a:r>
            <a:r>
              <a:rPr lang="ru-RU" b="1" dirty="0" err="1"/>
              <a:t>пәннен </a:t>
            </a:r>
            <a:r>
              <a:rPr lang="ru-RU" dirty="0"/>
              <a:t>(физика, химия, биология, география, геометрия, </a:t>
            </a:r>
            <a:r>
              <a:rPr lang="ru-RU" dirty="0" err="1"/>
              <a:t>дүниежүзі тарихы</a:t>
            </a:r>
            <a:r>
              <a:rPr lang="ru-RU" dirty="0"/>
              <a:t>, </a:t>
            </a:r>
            <a:r>
              <a:rPr lang="ru-RU" dirty="0" err="1"/>
              <a:t>құқық негіздері</a:t>
            </a:r>
            <a:r>
              <a:rPr lang="ru-RU" dirty="0"/>
              <a:t>, </a:t>
            </a:r>
            <a:r>
              <a:rPr lang="ru-RU" dirty="0" err="1"/>
              <a:t>әдебиет (оқыту тілі</a:t>
            </a:r>
            <a:r>
              <a:rPr lang="ru-RU" dirty="0"/>
              <a:t>), </a:t>
            </a:r>
            <a:r>
              <a:rPr lang="ru-RU" dirty="0" err="1"/>
              <a:t>шетел</a:t>
            </a:r>
            <a:r>
              <a:rPr lang="ru-RU" dirty="0"/>
              <a:t> </a:t>
            </a:r>
            <a:r>
              <a:rPr lang="ru-RU" dirty="0" err="1"/>
              <a:t>тілі</a:t>
            </a:r>
            <a:r>
              <a:rPr lang="ru-RU" dirty="0"/>
              <a:t> </a:t>
            </a:r>
            <a:r>
              <a:rPr lang="ru-RU" dirty="0" err="1"/>
              <a:t>(ағылшын/ </a:t>
            </a:r>
            <a:r>
              <a:rPr lang="ru-RU" dirty="0"/>
              <a:t>француз/</a:t>
            </a:r>
            <a:r>
              <a:rPr lang="ru-RU" dirty="0" err="1"/>
              <a:t>неміс</a:t>
            </a:r>
            <a:r>
              <a:rPr lang="ru-RU" dirty="0"/>
              <a:t>), информатика) </a:t>
            </a:r>
            <a:r>
              <a:rPr lang="ru-RU" dirty="0" err="1"/>
              <a:t>жазбаша</a:t>
            </a:r>
            <a:r>
              <a:rPr lang="ru-RU" dirty="0"/>
              <a:t> </a:t>
            </a:r>
            <a:r>
              <a:rPr lang="ru-RU" dirty="0" err="1"/>
              <a:t>емтихан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692696"/>
            <a:ext cx="64087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/>
              <a:t>48. 5 – </a:t>
            </a:r>
            <a:r>
              <a:rPr lang="ru-RU" dirty="0" smtClean="0"/>
              <a:t>9-сыныптардағы </a:t>
            </a:r>
            <a:r>
              <a:rPr lang="ru-RU" dirty="0" err="1"/>
              <a:t>оқу кезеңінде барлық пәндер бойынша</a:t>
            </a:r>
            <a:r>
              <a:rPr lang="ru-RU" dirty="0"/>
              <a:t> </a:t>
            </a:r>
            <a:r>
              <a:rPr lang="ru-RU" dirty="0" err="1"/>
              <a:t>жылдық және қорытынды бағалары </a:t>
            </a:r>
            <a:r>
              <a:rPr lang="ru-RU" dirty="0"/>
              <a:t>"5" </a:t>
            </a:r>
            <a:r>
              <a:rPr lang="ru-RU" dirty="0" err="1"/>
              <a:t>болған </a:t>
            </a:r>
            <a:r>
              <a:rPr lang="ru-RU" dirty="0"/>
              <a:t>9 (10)-</a:t>
            </a:r>
            <a:r>
              <a:rPr lang="ru-RU" dirty="0" err="1"/>
              <a:t>сынып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алушыларына</a:t>
            </a:r>
            <a:r>
              <a:rPr lang="ru-RU" dirty="0"/>
              <a:t> № 39 </a:t>
            </a:r>
            <a:r>
              <a:rPr lang="ru-RU" dirty="0" err="1">
                <a:hlinkClick r:id="rId2"/>
              </a:rPr>
              <a:t>бұйрықпен</a:t>
            </a:r>
            <a:r>
              <a:rPr lang="ru-RU" dirty="0"/>
              <a:t> </a:t>
            </a:r>
            <a:r>
              <a:rPr lang="ru-RU" dirty="0" err="1"/>
              <a:t>бекітілген</a:t>
            </a:r>
            <a:r>
              <a:rPr lang="ru-RU" dirty="0"/>
              <a:t> </a:t>
            </a:r>
            <a:r>
              <a:rPr lang="ru-RU" dirty="0" err="1"/>
              <a:t>нысанға сәйкес </a:t>
            </a:r>
            <a:r>
              <a:rPr lang="ru-RU" dirty="0" err="1">
                <a:solidFill>
                  <a:srgbClr val="FF0000"/>
                </a:solidFill>
              </a:rPr>
              <a:t>негізгі</a:t>
            </a:r>
            <a:r>
              <a:rPr lang="ru-RU" dirty="0">
                <a:solidFill>
                  <a:srgbClr val="FF0000"/>
                </a:solidFill>
              </a:rPr>
              <a:t> орта </a:t>
            </a:r>
            <a:r>
              <a:rPr lang="ru-RU" dirty="0" err="1">
                <a:solidFill>
                  <a:srgbClr val="FF0000"/>
                </a:solidFill>
              </a:rPr>
              <a:t>білім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туралы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үздік </a:t>
            </a:r>
            <a:r>
              <a:rPr lang="ru-RU" dirty="0">
                <a:solidFill>
                  <a:srgbClr val="FF0000"/>
                </a:solidFill>
              </a:rPr>
              <a:t>аттестат </a:t>
            </a:r>
            <a:r>
              <a:rPr lang="ru-RU" dirty="0" err="1">
                <a:solidFill>
                  <a:srgbClr val="FF0000"/>
                </a:solidFill>
              </a:rPr>
              <a:t>беріледі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pPr fontAlgn="base"/>
            <a:endParaRPr lang="ru-RU" dirty="0"/>
          </a:p>
          <a:p>
            <a:pPr fontAlgn="base"/>
            <a:r>
              <a:rPr lang="ru-RU" dirty="0"/>
              <a:t>      49. </a:t>
            </a:r>
            <a:r>
              <a:rPr lang="ru-RU" dirty="0" err="1"/>
              <a:t>Жалпы</a:t>
            </a:r>
            <a:r>
              <a:rPr lang="ru-RU" dirty="0"/>
              <a:t> орта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аттестатқа қосымшаға енгізілетін</a:t>
            </a:r>
            <a:r>
              <a:rPr lang="ru-RU" dirty="0"/>
              <a:t> </a:t>
            </a:r>
            <a:r>
              <a:rPr lang="ru-RU" dirty="0" err="1"/>
              <a:t>пәндерден </a:t>
            </a:r>
            <a:r>
              <a:rPr lang="ru-RU" dirty="0"/>
              <a:t>"5" </a:t>
            </a:r>
            <a:r>
              <a:rPr lang="ru-RU" dirty="0" err="1"/>
              <a:t>болған және </a:t>
            </a:r>
            <a:r>
              <a:rPr lang="ru-RU" dirty="0"/>
              <a:t>10 (11) - 11 (12) </a:t>
            </a:r>
            <a:r>
              <a:rPr lang="ru-RU" dirty="0" err="1"/>
              <a:t>сыныптардағы оқу кезеңінде барлық пәндер бойынша</a:t>
            </a:r>
            <a:r>
              <a:rPr lang="ru-RU" dirty="0"/>
              <a:t> </a:t>
            </a:r>
            <a:r>
              <a:rPr lang="ru-RU" dirty="0" err="1"/>
              <a:t>жылдық</a:t>
            </a:r>
            <a:r>
              <a:rPr lang="ru-RU" dirty="0"/>
              <a:t>, </a:t>
            </a:r>
            <a:r>
              <a:rPr lang="ru-RU" dirty="0" err="1"/>
              <a:t>қорытынды бағалары </a:t>
            </a:r>
            <a:r>
              <a:rPr lang="ru-RU" dirty="0"/>
              <a:t>"5" </a:t>
            </a:r>
            <a:r>
              <a:rPr lang="ru-RU" dirty="0" err="1"/>
              <a:t>болған </a:t>
            </a:r>
            <a:r>
              <a:rPr lang="ru-RU" dirty="0"/>
              <a:t>11 (12) </a:t>
            </a:r>
            <a:r>
              <a:rPr lang="ru-RU" dirty="0" err="1"/>
              <a:t>сынып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алушыларына</a:t>
            </a:r>
            <a:r>
              <a:rPr lang="ru-RU" dirty="0"/>
              <a:t> № 39 </a:t>
            </a:r>
            <a:r>
              <a:rPr lang="ru-RU" dirty="0" err="1"/>
              <a:t>бұйрықпен бекітілген</a:t>
            </a:r>
            <a:r>
              <a:rPr lang="ru-RU" dirty="0"/>
              <a:t> </a:t>
            </a:r>
            <a:r>
              <a:rPr lang="ru-RU" dirty="0" err="1"/>
              <a:t>нысанға сәйкес </a:t>
            </a:r>
            <a:r>
              <a:rPr lang="ru-RU" b="1" dirty="0" err="1">
                <a:solidFill>
                  <a:srgbClr val="FF0000"/>
                </a:solidFill>
              </a:rPr>
              <a:t>жалпы</a:t>
            </a:r>
            <a:r>
              <a:rPr lang="ru-RU" b="1" dirty="0">
                <a:solidFill>
                  <a:srgbClr val="FF0000"/>
                </a:solidFill>
              </a:rPr>
              <a:t> орта </a:t>
            </a:r>
            <a:r>
              <a:rPr lang="ru-RU" b="1" dirty="0" err="1">
                <a:solidFill>
                  <a:srgbClr val="FF0000"/>
                </a:solidFill>
              </a:rPr>
              <a:t>білім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туралы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үздік </a:t>
            </a:r>
            <a:r>
              <a:rPr lang="ru-RU" b="1" dirty="0">
                <a:solidFill>
                  <a:srgbClr val="FF0000"/>
                </a:solidFill>
              </a:rPr>
              <a:t>аттестат </a:t>
            </a:r>
            <a:r>
              <a:rPr lang="ru-RU" b="1" dirty="0" err="1">
                <a:solidFill>
                  <a:srgbClr val="FF0000"/>
                </a:solidFill>
              </a:rPr>
              <a:t>беріледі</a:t>
            </a:r>
            <a:r>
              <a:rPr lang="ru-RU" b="1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889844"/>
            <a:ext cx="7704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52. </a:t>
            </a:r>
            <a:r>
              <a:rPr lang="ru-RU" dirty="0" err="1"/>
              <a:t>Негізгі</a:t>
            </a:r>
            <a:r>
              <a:rPr lang="ru-RU" dirty="0"/>
              <a:t> орта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үздік </a:t>
            </a:r>
            <a:r>
              <a:rPr lang="ru-RU" dirty="0"/>
              <a:t>аттестат </a:t>
            </a:r>
            <a:r>
              <a:rPr lang="ru-RU" dirty="0" err="1"/>
              <a:t>алған</a:t>
            </a:r>
            <a:r>
              <a:rPr lang="ru-RU" dirty="0"/>
              <a:t>, </a:t>
            </a:r>
            <a:r>
              <a:rPr lang="ru-RU" dirty="0" err="1"/>
              <a:t>негізгі</a:t>
            </a:r>
            <a:r>
              <a:rPr lang="ru-RU" dirty="0"/>
              <a:t>, </a:t>
            </a:r>
            <a:r>
              <a:rPr lang="ru-RU" dirty="0" err="1"/>
              <a:t>жалпы</a:t>
            </a:r>
            <a:r>
              <a:rPr lang="ru-RU" dirty="0"/>
              <a:t> орта </a:t>
            </a:r>
            <a:r>
              <a:rPr lang="ru-RU" dirty="0" err="1"/>
              <a:t>білім</a:t>
            </a:r>
            <a:r>
              <a:rPr lang="ru-RU" dirty="0"/>
              <a:t> беру </a:t>
            </a:r>
            <a:r>
              <a:rPr lang="ru-RU" dirty="0" err="1"/>
              <a:t>бағдарламаларына немесе</a:t>
            </a:r>
            <a:r>
              <a:rPr lang="ru-RU" dirty="0"/>
              <a:t> "Назарбаев </a:t>
            </a:r>
            <a:r>
              <a:rPr lang="ru-RU" dirty="0" err="1"/>
              <a:t>Зияткерлік</a:t>
            </a:r>
            <a:r>
              <a:rPr lang="ru-RU" dirty="0"/>
              <a:t> </a:t>
            </a:r>
            <a:r>
              <a:rPr lang="ru-RU" dirty="0" err="1"/>
              <a:t>мектептері</a:t>
            </a:r>
            <a:r>
              <a:rPr lang="ru-RU" dirty="0"/>
              <a:t>" </a:t>
            </a:r>
            <a:r>
              <a:rPr lang="ru-RU" dirty="0" err="1"/>
              <a:t>дербес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беру </a:t>
            </a:r>
            <a:r>
              <a:rPr lang="ru-RU" dirty="0" err="1"/>
              <a:t>ұйымының </a:t>
            </a:r>
            <a:r>
              <a:rPr lang="ru-RU" dirty="0"/>
              <a:t>(</a:t>
            </a:r>
            <a:r>
              <a:rPr lang="ru-RU" dirty="0" err="1"/>
              <a:t>бұдан әрі </a:t>
            </a:r>
            <a:r>
              <a:rPr lang="ru-RU" dirty="0"/>
              <a:t>– "НЗМ" ДББҰ) </a:t>
            </a:r>
            <a:r>
              <a:rPr lang="ru-RU" dirty="0" err="1"/>
              <a:t>білім</a:t>
            </a:r>
            <a:r>
              <a:rPr lang="ru-RU" dirty="0"/>
              <a:t> беру </a:t>
            </a:r>
            <a:r>
              <a:rPr lang="ru-RU" dirty="0" err="1"/>
              <a:t>бағдарламаларына сәйкес </a:t>
            </a:r>
            <a:r>
              <a:rPr lang="ru-RU" dirty="0"/>
              <a:t>5 (6) - 11 (12) </a:t>
            </a:r>
            <a:r>
              <a:rPr lang="ru-RU" dirty="0" err="1"/>
              <a:t>сыныптарда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алған кезеңінде барлық пәндер бойынша</a:t>
            </a:r>
            <a:r>
              <a:rPr lang="ru-RU" dirty="0"/>
              <a:t> </a:t>
            </a:r>
            <a:r>
              <a:rPr lang="ru-RU" dirty="0" err="1"/>
              <a:t>жылдық және қорытынды бағалары </a:t>
            </a:r>
            <a:r>
              <a:rPr lang="ru-RU" dirty="0"/>
              <a:t>"5", 10 (11)-11 (12)-</a:t>
            </a:r>
            <a:r>
              <a:rPr lang="ru-RU" dirty="0" err="1"/>
              <a:t>сыныптар</a:t>
            </a:r>
            <a:r>
              <a:rPr lang="ru-RU" dirty="0"/>
              <a:t> </a:t>
            </a:r>
            <a:r>
              <a:rPr lang="ru-RU" dirty="0" err="1"/>
              <a:t>аралығында білім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кезеңінде барлық пәндер бойынша</a:t>
            </a:r>
            <a:r>
              <a:rPr lang="ru-RU" dirty="0"/>
              <a:t> </a:t>
            </a:r>
            <a:r>
              <a:rPr lang="ru-RU" dirty="0" err="1"/>
              <a:t>тоқсандық бағалары </a:t>
            </a:r>
            <a:r>
              <a:rPr lang="ru-RU" dirty="0"/>
              <a:t>"5" </a:t>
            </a:r>
            <a:r>
              <a:rPr lang="ru-RU" dirty="0" err="1"/>
              <a:t>болған</a:t>
            </a:r>
            <a:r>
              <a:rPr lang="ru-RU" dirty="0"/>
              <a:t>, </a:t>
            </a:r>
            <a:r>
              <a:rPr lang="ru-RU" dirty="0" err="1"/>
              <a:t>жалпы</a:t>
            </a:r>
            <a:r>
              <a:rPr lang="ru-RU" dirty="0"/>
              <a:t> орта </a:t>
            </a:r>
            <a:r>
              <a:rPr lang="ru-RU" dirty="0" err="1"/>
              <a:t>білім</a:t>
            </a:r>
            <a:r>
              <a:rPr lang="ru-RU" dirty="0"/>
              <a:t> беру </a:t>
            </a:r>
            <a:r>
              <a:rPr lang="ru-RU" dirty="0" err="1"/>
              <a:t>аяқталғаннан кейін</a:t>
            </a:r>
            <a:r>
              <a:rPr lang="ru-RU" dirty="0"/>
              <a:t> </a:t>
            </a:r>
            <a:r>
              <a:rPr lang="ru-RU" dirty="0" err="1"/>
              <a:t>қорытынды аттестаттаудан</a:t>
            </a:r>
            <a:r>
              <a:rPr lang="ru-RU" dirty="0"/>
              <a:t> "5" </a:t>
            </a:r>
            <a:r>
              <a:rPr lang="ru-RU" dirty="0" err="1"/>
              <a:t>бағасына өткен </a:t>
            </a:r>
            <a:r>
              <a:rPr lang="ru-RU" dirty="0"/>
              <a:t>11 (12) </a:t>
            </a:r>
            <a:r>
              <a:rPr lang="ru-RU" dirty="0" err="1"/>
              <a:t>сынып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алушыларына</a:t>
            </a:r>
            <a:r>
              <a:rPr lang="ru-RU" dirty="0"/>
              <a:t> № 39 </a:t>
            </a:r>
            <a:r>
              <a:rPr lang="ru-RU" dirty="0" err="1">
                <a:hlinkClick r:id="rId2"/>
              </a:rPr>
              <a:t>бұйрықпен</a:t>
            </a:r>
            <a:r>
              <a:rPr lang="ru-RU" dirty="0"/>
              <a:t> </a:t>
            </a:r>
            <a:r>
              <a:rPr lang="ru-RU" dirty="0" err="1"/>
              <a:t>бекітілген</a:t>
            </a:r>
            <a:r>
              <a:rPr lang="ru-RU" dirty="0"/>
              <a:t> </a:t>
            </a:r>
            <a:r>
              <a:rPr lang="ru-RU" dirty="0" err="1"/>
              <a:t>нысанға сәйкес жалпы</a:t>
            </a:r>
            <a:r>
              <a:rPr lang="ru-RU" dirty="0"/>
              <a:t> орта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</a:rPr>
              <a:t>"Алтын </a:t>
            </a:r>
            <a:r>
              <a:rPr lang="ru-RU" b="1" dirty="0" err="1">
                <a:solidFill>
                  <a:srgbClr val="FF0000"/>
                </a:solidFill>
              </a:rPr>
              <a:t>белгі</a:t>
            </a:r>
            <a:r>
              <a:rPr lang="ru-RU" b="1" dirty="0">
                <a:solidFill>
                  <a:srgbClr val="FF0000"/>
                </a:solidFill>
              </a:rPr>
              <a:t>" аттестаты </a:t>
            </a:r>
            <a:r>
              <a:rPr lang="ru-RU" b="1" dirty="0" err="1">
                <a:solidFill>
                  <a:srgbClr val="FF0000"/>
                </a:solidFill>
              </a:rPr>
              <a:t>беріледі</a:t>
            </a:r>
            <a:r>
              <a:rPr lang="ru-RU" b="1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/>
              <a:t> 55. </a:t>
            </a:r>
            <a:r>
              <a:rPr lang="ru-RU" dirty="0" err="1"/>
              <a:t>Қорытынды аттестаттаудың нәтижесі бойынша</a:t>
            </a:r>
            <a:r>
              <a:rPr lang="ru-RU" dirty="0"/>
              <a:t>:</a:t>
            </a:r>
          </a:p>
          <a:p>
            <a:pPr fontAlgn="base"/>
            <a:r>
              <a:rPr lang="ru-RU" dirty="0"/>
              <a:t>      1) </a:t>
            </a:r>
            <a:r>
              <a:rPr lang="ru-RU" b="1" dirty="0" err="1">
                <a:solidFill>
                  <a:srgbClr val="FF0000"/>
                </a:solidFill>
              </a:rPr>
              <a:t>бір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немесе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екі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пәннен қанағаттанарлықсыз </a:t>
            </a:r>
            <a:r>
              <a:rPr lang="ru-RU" dirty="0" err="1"/>
              <a:t>баға алған </a:t>
            </a:r>
            <a:r>
              <a:rPr lang="ru-RU" dirty="0"/>
              <a:t>9 (10) </a:t>
            </a:r>
            <a:r>
              <a:rPr lang="ru-RU" dirty="0" err="1"/>
              <a:t>және </a:t>
            </a:r>
            <a:r>
              <a:rPr lang="ru-RU" dirty="0"/>
              <a:t>11 (12) </a:t>
            </a:r>
            <a:r>
              <a:rPr lang="ru-RU" dirty="0" err="1"/>
              <a:t>сыныптардың білім</a:t>
            </a:r>
            <a:r>
              <a:rPr lang="ru-RU" dirty="0"/>
              <a:t> </a:t>
            </a:r>
            <a:r>
              <a:rPr lang="ru-RU" dirty="0" err="1"/>
              <a:t>алушылары</a:t>
            </a:r>
            <a:r>
              <a:rPr lang="ru-RU" dirty="0"/>
              <a:t> </a:t>
            </a:r>
            <a:r>
              <a:rPr lang="ru-RU" dirty="0" err="1"/>
              <a:t>мектепте</a:t>
            </a:r>
            <a:r>
              <a:rPr lang="ru-RU" dirty="0"/>
              <a:t> </a:t>
            </a:r>
            <a:r>
              <a:rPr lang="ru-RU" dirty="0" err="1"/>
              <a:t>тиісті</a:t>
            </a:r>
            <a:r>
              <a:rPr lang="ru-RU" dirty="0"/>
              <a:t> </a:t>
            </a:r>
            <a:r>
              <a:rPr lang="ru-RU" dirty="0" err="1"/>
              <a:t>оқу пәндері бойынша</a:t>
            </a:r>
            <a:r>
              <a:rPr lang="ru-RU" dirty="0"/>
              <a:t> </a:t>
            </a:r>
            <a:r>
              <a:rPr lang="ru-RU" dirty="0" err="1"/>
              <a:t>емтихан</a:t>
            </a:r>
            <a:r>
              <a:rPr lang="ru-RU" dirty="0"/>
              <a:t> </a:t>
            </a:r>
            <a:r>
              <a:rPr lang="ru-RU" dirty="0" err="1"/>
              <a:t>нысанында</a:t>
            </a:r>
            <a:r>
              <a:rPr lang="ru-RU" dirty="0"/>
              <a:t> </a:t>
            </a:r>
            <a:r>
              <a:rPr lang="ru-RU" dirty="0" err="1"/>
              <a:t>қайта қорытынды аттестаттаудан</a:t>
            </a:r>
            <a:r>
              <a:rPr lang="ru-RU" dirty="0"/>
              <a:t> </a:t>
            </a:r>
            <a:r>
              <a:rPr lang="ru-RU" dirty="0" err="1"/>
              <a:t>өтуге жіберіледі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2) </a:t>
            </a:r>
            <a:r>
              <a:rPr lang="ru-RU" dirty="0" err="1"/>
              <a:t>үш және одан</a:t>
            </a:r>
            <a:r>
              <a:rPr lang="ru-RU" dirty="0"/>
              <a:t> </a:t>
            </a:r>
            <a:r>
              <a:rPr lang="ru-RU" dirty="0" err="1"/>
              <a:t>көп пәндерден қанағаттанарлықсыз бағалар алған </a:t>
            </a:r>
            <a:r>
              <a:rPr lang="ru-RU" dirty="0"/>
              <a:t>9 (10) </a:t>
            </a:r>
            <a:r>
              <a:rPr lang="ru-RU" dirty="0" err="1"/>
              <a:t>сыныптың білім</a:t>
            </a:r>
            <a:r>
              <a:rPr lang="ru-RU" dirty="0"/>
              <a:t> </a:t>
            </a:r>
            <a:r>
              <a:rPr lang="ru-RU" dirty="0" err="1"/>
              <a:t>алушылары</a:t>
            </a:r>
            <a:r>
              <a:rPr lang="ru-RU" dirty="0"/>
              <a:t> </a:t>
            </a:r>
            <a:r>
              <a:rPr lang="ru-RU" dirty="0" err="1"/>
              <a:t>қайта оқу жылына</a:t>
            </a:r>
            <a:r>
              <a:rPr lang="ru-RU" dirty="0"/>
              <a:t> </a:t>
            </a:r>
            <a:r>
              <a:rPr lang="ru-RU" dirty="0" err="1"/>
              <a:t>қалдырылады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      3) </a:t>
            </a:r>
            <a:r>
              <a:rPr lang="ru-RU" dirty="0" err="1"/>
              <a:t>үш және одан</a:t>
            </a:r>
            <a:r>
              <a:rPr lang="ru-RU" dirty="0"/>
              <a:t> </a:t>
            </a:r>
            <a:r>
              <a:rPr lang="ru-RU" dirty="0" err="1"/>
              <a:t>көп пәндерден қанағаттанарлықсыз бағалар алған </a:t>
            </a:r>
            <a:r>
              <a:rPr lang="ru-RU" dirty="0"/>
              <a:t>11 (12) </a:t>
            </a:r>
            <a:r>
              <a:rPr lang="ru-RU" dirty="0" err="1"/>
              <a:t>сыныптың білім</a:t>
            </a:r>
            <a:r>
              <a:rPr lang="ru-RU" dirty="0"/>
              <a:t> </a:t>
            </a:r>
            <a:r>
              <a:rPr lang="ru-RU" dirty="0" err="1"/>
              <a:t>алушыларына</a:t>
            </a:r>
            <a:r>
              <a:rPr lang="ru-RU" dirty="0"/>
              <a:t> № 39 </a:t>
            </a:r>
            <a:r>
              <a:rPr lang="ru-RU" dirty="0" err="1"/>
              <a:t>бұйрықпен бекітілген</a:t>
            </a:r>
            <a:r>
              <a:rPr lang="ru-RU" dirty="0"/>
              <a:t> </a:t>
            </a:r>
            <a:r>
              <a:rPr lang="ru-RU" dirty="0" err="1"/>
              <a:t>нысанға сәйкес білім</a:t>
            </a:r>
            <a:r>
              <a:rPr lang="ru-RU" dirty="0"/>
              <a:t> </a:t>
            </a:r>
            <a:r>
              <a:rPr lang="ru-RU" dirty="0" err="1"/>
              <a:t>алуды</a:t>
            </a:r>
            <a:r>
              <a:rPr lang="ru-RU" dirty="0"/>
              <a:t> </a:t>
            </a:r>
            <a:r>
              <a:rPr lang="ru-RU" dirty="0" err="1"/>
              <a:t>аяқтамаған адамдарға берілетін</a:t>
            </a:r>
            <a:r>
              <a:rPr lang="ru-RU" dirty="0"/>
              <a:t> </a:t>
            </a:r>
            <a:r>
              <a:rPr lang="ru-RU" dirty="0" err="1"/>
              <a:t>анықтама беріледі</a:t>
            </a:r>
            <a:r>
              <a:rPr lang="ru-RU" dirty="0"/>
              <a:t>.</a:t>
            </a:r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оқу жылы</a:t>
            </a:r>
            <a:r>
              <a:rPr lang="ru-RU" dirty="0"/>
              <a:t> </a:t>
            </a:r>
            <a:r>
              <a:rPr lang="ru-RU" dirty="0" err="1"/>
              <a:t>аяқталғаннан кейін</a:t>
            </a:r>
            <a:r>
              <a:rPr lang="ru-RU" dirty="0"/>
              <a:t> № 39 </a:t>
            </a:r>
            <a:r>
              <a:rPr lang="ru-RU" dirty="0" err="1"/>
              <a:t>бұйрықпен бекітілген</a:t>
            </a:r>
            <a:r>
              <a:rPr lang="ru-RU" dirty="0"/>
              <a:t> </a:t>
            </a:r>
            <a:r>
              <a:rPr lang="ru-RU" dirty="0" err="1"/>
              <a:t>нысанға сәйкес білім</a:t>
            </a:r>
            <a:r>
              <a:rPr lang="ru-RU" dirty="0"/>
              <a:t> </a:t>
            </a:r>
            <a:r>
              <a:rPr lang="ru-RU" dirty="0" err="1"/>
              <a:t>алуды</a:t>
            </a:r>
            <a:r>
              <a:rPr lang="ru-RU" dirty="0"/>
              <a:t> </a:t>
            </a:r>
            <a:r>
              <a:rPr lang="ru-RU" dirty="0" err="1"/>
              <a:t>аяқтамаған адамдарға берілетін</a:t>
            </a:r>
            <a:r>
              <a:rPr lang="ru-RU" dirty="0"/>
              <a:t> </a:t>
            </a:r>
            <a:r>
              <a:rPr lang="ru-RU" dirty="0" err="1"/>
              <a:t>анықтама алған білім</a:t>
            </a:r>
            <a:r>
              <a:rPr lang="ru-RU" dirty="0"/>
              <a:t> </a:t>
            </a:r>
            <a:r>
              <a:rPr lang="ru-RU" dirty="0" err="1"/>
              <a:t>алушылар</a:t>
            </a:r>
            <a:r>
              <a:rPr lang="ru-RU" dirty="0"/>
              <a:t> </a:t>
            </a:r>
            <a:r>
              <a:rPr lang="ru-RU" dirty="0" err="1"/>
              <a:t>мектепте</a:t>
            </a:r>
            <a:r>
              <a:rPr lang="ru-RU" dirty="0"/>
              <a:t> </a:t>
            </a:r>
            <a:r>
              <a:rPr lang="ru-RU" dirty="0" err="1"/>
              <a:t>тиісті</a:t>
            </a:r>
            <a:r>
              <a:rPr lang="ru-RU" dirty="0"/>
              <a:t> </a:t>
            </a:r>
            <a:r>
              <a:rPr lang="ru-RU" dirty="0" err="1"/>
              <a:t>оқу пәндері бойынша</a:t>
            </a:r>
            <a:r>
              <a:rPr lang="ru-RU" dirty="0"/>
              <a:t> </a:t>
            </a:r>
            <a:r>
              <a:rPr lang="ru-RU" dirty="0" err="1"/>
              <a:t>емтихан</a:t>
            </a:r>
            <a:r>
              <a:rPr lang="ru-RU" dirty="0"/>
              <a:t> </a:t>
            </a:r>
            <a:r>
              <a:rPr lang="ru-RU" dirty="0" err="1"/>
              <a:t>нысанында</a:t>
            </a:r>
            <a:r>
              <a:rPr lang="ru-RU" dirty="0"/>
              <a:t> </a:t>
            </a:r>
            <a:r>
              <a:rPr lang="ru-RU" dirty="0" err="1"/>
              <a:t>қайта қорытынды аттестаттаудан</a:t>
            </a:r>
            <a:r>
              <a:rPr lang="ru-RU" dirty="0"/>
              <a:t> </a:t>
            </a:r>
            <a:r>
              <a:rPr lang="ru-RU" dirty="0" err="1"/>
              <a:t>өтеді</a:t>
            </a:r>
            <a:r>
              <a:rPr lang="ru-RU" dirty="0"/>
              <a:t>.</a:t>
            </a:r>
          </a:p>
          <a:p>
            <a:pPr fontAlgn="base"/>
            <a:r>
              <a:rPr lang="ru-RU" dirty="0"/>
              <a:t>      56. </a:t>
            </a:r>
            <a:r>
              <a:rPr lang="ru-RU" dirty="0" err="1"/>
              <a:t>Қайта қорытынды аттестаттау</a:t>
            </a:r>
            <a:r>
              <a:rPr lang="ru-RU" dirty="0"/>
              <a:t> </a:t>
            </a:r>
            <a:r>
              <a:rPr lang="ru-RU" dirty="0" err="1"/>
              <a:t>өткізу мерзімін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беру </a:t>
            </a:r>
            <a:r>
              <a:rPr lang="ru-RU" dirty="0" err="1"/>
              <a:t>ұйымы белгілейді</a:t>
            </a:r>
            <a:r>
              <a:rPr lang="ru-RU" dirty="0"/>
              <a:t>.</a:t>
            </a:r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Қайта қорытынды аттестаттаудың емтихан</a:t>
            </a:r>
            <a:r>
              <a:rPr lang="ru-RU" dirty="0"/>
              <a:t> </a:t>
            </a:r>
            <a:r>
              <a:rPr lang="ru-RU" dirty="0" err="1"/>
              <a:t>материалдарын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басқармалары әзірлейді.</a:t>
            </a:r>
            <a:endParaRPr lang="ru-RU" dirty="0"/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Қайта қорытынды аттестаттаудан</a:t>
            </a:r>
            <a:r>
              <a:rPr lang="ru-RU" dirty="0"/>
              <a:t> </a:t>
            </a:r>
            <a:r>
              <a:rPr lang="ru-RU" dirty="0" err="1"/>
              <a:t>өткен </a:t>
            </a:r>
            <a:r>
              <a:rPr lang="ru-RU" dirty="0"/>
              <a:t>9 (10) </a:t>
            </a:r>
            <a:r>
              <a:rPr lang="ru-RU" dirty="0" err="1"/>
              <a:t>сынып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алушыларына</a:t>
            </a:r>
            <a:r>
              <a:rPr lang="ru-RU" dirty="0"/>
              <a:t> №39 </a:t>
            </a:r>
            <a:r>
              <a:rPr lang="ru-RU" dirty="0" err="1"/>
              <a:t>бұйрықпен бекітілген</a:t>
            </a:r>
            <a:r>
              <a:rPr lang="ru-RU" dirty="0"/>
              <a:t> </a:t>
            </a:r>
            <a:r>
              <a:rPr lang="ru-RU" dirty="0" err="1"/>
              <a:t>нысанға сәйкес негізгі</a:t>
            </a:r>
            <a:r>
              <a:rPr lang="ru-RU" dirty="0"/>
              <a:t> орта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аттестат </a:t>
            </a:r>
            <a:r>
              <a:rPr lang="ru-RU" dirty="0" err="1"/>
              <a:t>беріледі</a:t>
            </a:r>
            <a:r>
              <a:rPr lang="ru-RU" dirty="0"/>
              <a:t>.</a:t>
            </a:r>
          </a:p>
          <a:p>
            <a:pPr fontAlgn="base"/>
            <a:r>
              <a:rPr lang="ru-RU" dirty="0"/>
              <a:t>      </a:t>
            </a:r>
            <a:r>
              <a:rPr lang="ru-RU" dirty="0" err="1"/>
              <a:t>Қайта қорытынды аттестаттау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қанағаттанарлықсыз баға алған </a:t>
            </a:r>
            <a:r>
              <a:rPr lang="ru-RU" dirty="0"/>
              <a:t>9 (10) </a:t>
            </a:r>
            <a:r>
              <a:rPr lang="ru-RU" dirty="0" err="1"/>
              <a:t>сыныптың білім</a:t>
            </a:r>
            <a:r>
              <a:rPr lang="ru-RU" dirty="0"/>
              <a:t> </a:t>
            </a:r>
            <a:r>
              <a:rPr lang="ru-RU" dirty="0" err="1"/>
              <a:t>алушылары</a:t>
            </a:r>
            <a:r>
              <a:rPr lang="ru-RU" dirty="0"/>
              <a:t> </a:t>
            </a:r>
            <a:r>
              <a:rPr lang="ru-RU" dirty="0" err="1"/>
              <a:t>қайта оқу жылына</a:t>
            </a:r>
            <a:r>
              <a:rPr lang="ru-RU" dirty="0"/>
              <a:t> </a:t>
            </a:r>
            <a:r>
              <a:rPr lang="ru-RU" dirty="0" err="1"/>
              <a:t>қалдырылады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1048</TotalTime>
  <Words>2927</Words>
  <Application>Microsoft Office PowerPoint</Application>
  <PresentationFormat>Экран (4:3)</PresentationFormat>
  <Paragraphs>150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19</cp:revision>
  <dcterms:created xsi:type="dcterms:W3CDTF">2026-01-08T06:19:12Z</dcterms:created>
  <dcterms:modified xsi:type="dcterms:W3CDTF">2026-09-22T03:23:37Z</dcterms:modified>
</cp:coreProperties>
</file>