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kaz/docs/V2400034237" TargetMode="External"/><Relationship Id="rId2" Type="http://schemas.openxmlformats.org/officeDocument/2006/relationships/hyperlink" Target="https://adilet.zan.kz/kaz/docs/V2300033154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dilet.zan.kz/kaz/docs/V2500036624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stcenter.kz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124744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Білім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алушылардың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білім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жетістіктеріне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мониторинг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жүргізу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қағидаларын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бекіту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туралы</a:t>
            </a:r>
            <a:endParaRPr lang="ru-RU" sz="2400" dirty="0" smtClean="0"/>
          </a:p>
          <a:p>
            <a:r>
              <a:rPr lang="en-US" sz="2400" dirty="0" err="1" smtClean="0"/>
              <a:t>Қазақстан</a:t>
            </a:r>
            <a:r>
              <a:rPr lang="en-US" sz="2400" dirty="0" smtClean="0"/>
              <a:t> </a:t>
            </a:r>
            <a:r>
              <a:rPr lang="en-US" sz="2400" dirty="0" err="1" smtClean="0"/>
              <a:t>Республикасы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және</a:t>
            </a:r>
            <a:r>
              <a:rPr lang="en-US" sz="2400" dirty="0" smtClean="0"/>
              <a:t> </a:t>
            </a:r>
            <a:r>
              <a:rPr lang="en-US" sz="2400" dirty="0" err="1" smtClean="0"/>
              <a:t>ғылым</a:t>
            </a:r>
            <a:r>
              <a:rPr lang="en-US" sz="2400" dirty="0" smtClean="0"/>
              <a:t> </a:t>
            </a:r>
            <a:r>
              <a:rPr lang="en-US" sz="2400" dirty="0" err="1" smtClean="0"/>
              <a:t>министрінің</a:t>
            </a:r>
            <a:r>
              <a:rPr lang="en-US" sz="2400" dirty="0" smtClean="0"/>
              <a:t> 2021 </a:t>
            </a:r>
            <a:r>
              <a:rPr lang="en-US" sz="2400" dirty="0" err="1" smtClean="0"/>
              <a:t>жылғы</a:t>
            </a:r>
            <a:r>
              <a:rPr lang="en-US" sz="2400" dirty="0" smtClean="0"/>
              <a:t> 5 </a:t>
            </a:r>
            <a:r>
              <a:rPr lang="en-US" sz="2400" dirty="0" err="1" smtClean="0"/>
              <a:t>мамырдағы</a:t>
            </a:r>
            <a:r>
              <a:rPr lang="en-US" sz="2400" dirty="0" smtClean="0"/>
              <a:t> № 204 </a:t>
            </a:r>
            <a:r>
              <a:rPr lang="en-US" sz="2400" dirty="0" err="1" smtClean="0"/>
              <a:t>бұйрығы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51920" y="4005064"/>
            <a:ext cx="50369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ҚР </a:t>
            </a:r>
            <a:r>
              <a:rPr lang="ru-RU" dirty="0" err="1" smtClean="0"/>
              <a:t>Оқу-ағарту министрінің </a:t>
            </a:r>
            <a:r>
              <a:rPr lang="ru-RU" dirty="0" smtClean="0"/>
              <a:t>м.а. 27.06.2023 </a:t>
            </a:r>
            <a:r>
              <a:rPr lang="ru-RU" dirty="0" smtClean="0">
                <a:hlinkClick r:id="rId2"/>
              </a:rPr>
              <a:t>№ </a:t>
            </a:r>
            <a:r>
              <a:rPr lang="ru-RU" dirty="0" smtClean="0">
                <a:hlinkClick r:id="rId2"/>
              </a:rPr>
              <a:t>183</a:t>
            </a:r>
            <a:endParaRPr lang="ru-RU" dirty="0" smtClean="0"/>
          </a:p>
          <a:p>
            <a:r>
              <a:rPr lang="ru-RU" dirty="0" smtClean="0"/>
              <a:t>ҚР </a:t>
            </a:r>
            <a:r>
              <a:rPr lang="ru-RU" dirty="0" err="1" smtClean="0"/>
              <a:t>Оқу-ағарту министрінің </a:t>
            </a:r>
            <a:r>
              <a:rPr lang="ru-RU" dirty="0" smtClean="0"/>
              <a:t>05.04.2024 </a:t>
            </a:r>
            <a:r>
              <a:rPr lang="ru-RU" dirty="0" smtClean="0">
                <a:hlinkClick r:id="rId3"/>
              </a:rPr>
              <a:t>№ 75</a:t>
            </a:r>
            <a:r>
              <a:rPr lang="ru-RU" dirty="0" smtClean="0"/>
              <a:t> </a:t>
            </a:r>
            <a:endParaRPr lang="ru-RU" dirty="0" smtClean="0"/>
          </a:p>
          <a:p>
            <a:r>
              <a:rPr lang="ru-RU" dirty="0" smtClean="0"/>
              <a:t>ҚР </a:t>
            </a:r>
            <a:r>
              <a:rPr lang="ru-RU" dirty="0" err="1" smtClean="0"/>
              <a:t>Оқу-ағарту министрінің </a:t>
            </a:r>
            <a:r>
              <a:rPr lang="ru-RU" dirty="0" smtClean="0"/>
              <a:t>18.08.2025 </a:t>
            </a:r>
            <a:r>
              <a:rPr lang="ru-RU" dirty="0" smtClean="0">
                <a:hlinkClick r:id="rId4"/>
              </a:rPr>
              <a:t>№ 184</a:t>
            </a:r>
            <a:r>
              <a:rPr lang="ru-RU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39752" y="260648"/>
          <a:ext cx="6096000" cy="891072"/>
        </p:xfrm>
        <a:graphic>
          <a:graphicData uri="http://schemas.openxmlformats.org/drawingml/2006/table">
            <a:tbl>
              <a:tblPr/>
              <a:tblGrid>
                <a:gridCol w="3830927"/>
                <a:gridCol w="2265073"/>
              </a:tblGrid>
              <a:tr h="694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86" marR="7386" marT="7386" marB="73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Республикасының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ғылым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министрі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жылғы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мамырдағы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204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бұйрығына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1-қосымша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86" marR="7386" marT="7386" marB="73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332656"/>
            <a:ext cx="4464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алушылардың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жетістіктеріне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мониторинг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жүргізу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қағидалары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2474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/>
              <a:t>Б</a:t>
            </a:r>
            <a:r>
              <a:rPr lang="en-US" sz="2000" dirty="0" err="1" smtClean="0"/>
              <a:t>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жүйелі</a:t>
            </a:r>
            <a:r>
              <a:rPr lang="en-US" sz="2000" dirty="0" smtClean="0"/>
              <a:t> </a:t>
            </a:r>
            <a:r>
              <a:rPr lang="en-US" sz="2000" dirty="0" err="1" smtClean="0"/>
              <a:t>бақылау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. </a:t>
            </a:r>
            <a:endParaRPr lang="kk-KZ" sz="2000" dirty="0" smtClean="0"/>
          </a:p>
          <a:p>
            <a:endParaRPr lang="kk-KZ" sz="2000" dirty="0" smtClean="0"/>
          </a:p>
          <a:p>
            <a:r>
              <a:rPr lang="en-US" sz="2000" dirty="0" smtClean="0"/>
              <a:t>ББЖМ </a:t>
            </a:r>
            <a:r>
              <a:rPr lang="en-US" sz="2000" dirty="0" err="1" smtClean="0"/>
              <a:t>кейіннен</a:t>
            </a:r>
            <a:r>
              <a:rPr lang="en-US" sz="2000" dirty="0" smtClean="0"/>
              <a:t> </a:t>
            </a:r>
            <a:r>
              <a:rPr lang="en-US" sz="2000" dirty="0" err="1" smtClean="0"/>
              <a:t>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көмек</a:t>
            </a:r>
            <a:r>
              <a:rPr lang="en-US" sz="2000" dirty="0" smtClean="0"/>
              <a:t> </a:t>
            </a:r>
            <a:r>
              <a:rPr lang="en-US" sz="2000" dirty="0" err="1" smtClean="0"/>
              <a:t>көрсете</a:t>
            </a:r>
            <a:r>
              <a:rPr lang="en-US" sz="2000" dirty="0" smtClean="0"/>
              <a:t> </a:t>
            </a:r>
            <a:r>
              <a:rPr lang="en-US" sz="2000" dirty="0" err="1" smtClean="0"/>
              <a:t>отырып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қамтамасыз</a:t>
            </a:r>
            <a:r>
              <a:rPr lang="en-US" sz="2000" dirty="0" smtClean="0"/>
              <a:t> </a:t>
            </a:r>
            <a:r>
              <a:rPr lang="en-US" sz="2000" dirty="0" err="1" smtClean="0"/>
              <a:t>ету</a:t>
            </a:r>
            <a:r>
              <a:rPr lang="en-US" sz="2000" dirty="0" smtClean="0"/>
              <a:t> </a:t>
            </a:r>
            <a:r>
              <a:rPr lang="en-US" sz="2000" dirty="0" err="1" smtClean="0"/>
              <a:t>жөнінде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ұсынымдар</a:t>
            </a:r>
            <a:r>
              <a:rPr lang="en-US" sz="2000" dirty="0" smtClean="0"/>
              <a:t> </a:t>
            </a:r>
            <a:r>
              <a:rPr lang="en-US" sz="2000" dirty="0" err="1" smtClean="0"/>
              <a:t>әзірлей</a:t>
            </a:r>
            <a:r>
              <a:rPr lang="en-US" sz="2000" dirty="0" smtClean="0"/>
              <a:t> </a:t>
            </a:r>
            <a:r>
              <a:rPr lang="en-US" sz="2000" dirty="0" err="1" smtClean="0"/>
              <a:t>отырып</a:t>
            </a:r>
            <a:r>
              <a:rPr lang="en-US" sz="2000" dirty="0" smtClean="0"/>
              <a:t>,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нәтижелерін</a:t>
            </a:r>
            <a:r>
              <a:rPr lang="en-US" sz="2000" dirty="0" smtClean="0"/>
              <a:t> </a:t>
            </a:r>
            <a:r>
              <a:rPr lang="en-US" sz="2000" dirty="0" err="1" smtClean="0"/>
              <a:t>дайындауды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жүргізуді</a:t>
            </a:r>
            <a:r>
              <a:rPr lang="en-US" sz="2000" dirty="0" smtClean="0"/>
              <a:t>, </a:t>
            </a:r>
            <a:r>
              <a:rPr lang="en-US" sz="2000" dirty="0" err="1" smtClean="0"/>
              <a:t>өңдеуді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жүйелі</a:t>
            </a:r>
            <a:r>
              <a:rPr lang="en-US" sz="2000" dirty="0" smtClean="0"/>
              <a:t> </a:t>
            </a:r>
            <a:r>
              <a:rPr lang="en-US" sz="2000" dirty="0" err="1" smtClean="0"/>
              <a:t>талдауды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қамтиды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140968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3. </a:t>
            </a:r>
            <a:r>
              <a:rPr lang="en-US" sz="2000" dirty="0" err="1" smtClean="0"/>
              <a:t>Бастауыш</a:t>
            </a:r>
            <a:r>
              <a:rPr lang="en-US" sz="2000" dirty="0" smtClean="0"/>
              <a:t>,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ұйымдарында</a:t>
            </a:r>
            <a:r>
              <a:rPr lang="en-US" sz="2000" dirty="0" smtClean="0"/>
              <a:t> ББЖМ МЖБС </a:t>
            </a:r>
            <a:r>
              <a:rPr lang="en-US" sz="2000" dirty="0" err="1" smtClean="0"/>
              <a:t>талаптарына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мақсатында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22108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      6. ББЖМ "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туралы</a:t>
            </a:r>
            <a:r>
              <a:rPr lang="en-US" dirty="0" smtClean="0"/>
              <a:t>" </a:t>
            </a:r>
            <a:r>
              <a:rPr lang="en-US" dirty="0" err="1" smtClean="0"/>
              <a:t>Қазақстан</a:t>
            </a:r>
            <a:r>
              <a:rPr lang="en-US" dirty="0" smtClean="0"/>
              <a:t> </a:t>
            </a:r>
            <a:r>
              <a:rPr lang="en-US" dirty="0" err="1" smtClean="0"/>
              <a:t>Республикасы</a:t>
            </a:r>
            <a:r>
              <a:rPr lang="en-US" dirty="0" smtClean="0"/>
              <a:t> </a:t>
            </a:r>
            <a:r>
              <a:rPr lang="en-US" dirty="0" err="1" smtClean="0"/>
              <a:t>Заңының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Заң</a:t>
            </a:r>
            <a:r>
              <a:rPr lang="en-US" dirty="0" smtClean="0"/>
              <a:t>) 55-бабының 4-тармағына </a:t>
            </a:r>
            <a:r>
              <a:rPr lang="en-US" dirty="0" err="1" smtClean="0"/>
              <a:t>сәйкес</a:t>
            </a:r>
            <a:r>
              <a:rPr lang="en-US" dirty="0" smtClean="0"/>
              <a:t> </a:t>
            </a:r>
            <a:r>
              <a:rPr lang="en-US" dirty="0" err="1" smtClean="0"/>
              <a:t>бастауыш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орта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ұйымдарында</a:t>
            </a:r>
            <a:r>
              <a:rPr lang="en-US" dirty="0" smtClean="0"/>
              <a:t> 4 </a:t>
            </a:r>
            <a:r>
              <a:rPr lang="en-US" dirty="0" err="1" smtClean="0"/>
              <a:t>және</a:t>
            </a:r>
            <a:r>
              <a:rPr lang="en-US" dirty="0" smtClean="0"/>
              <a:t> 9-сынып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алушыларының</a:t>
            </a:r>
            <a:r>
              <a:rPr lang="en-US" dirty="0" smtClean="0"/>
              <a:t> </a:t>
            </a:r>
            <a:r>
              <a:rPr lang="en-US" dirty="0" err="1" smtClean="0"/>
              <a:t>арасында</a:t>
            </a:r>
            <a:r>
              <a:rPr lang="kk-KZ" dirty="0" smtClean="0"/>
              <a:t> жүргізіледі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30120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      7. </a:t>
            </a:r>
            <a:r>
              <a:rPr lang="en-US" dirty="0" err="1" smtClean="0"/>
              <a:t>Тест</a:t>
            </a:r>
            <a:r>
              <a:rPr lang="en-US" dirty="0" smtClean="0"/>
              <a:t> </a:t>
            </a:r>
            <a:r>
              <a:rPr lang="en-US" dirty="0" err="1" smtClean="0"/>
              <a:t>тапсырмаларын</a:t>
            </a:r>
            <a:r>
              <a:rPr lang="en-US" dirty="0" smtClean="0"/>
              <a:t> </a:t>
            </a:r>
            <a:r>
              <a:rPr lang="en-US" dirty="0" err="1" smtClean="0"/>
              <a:t>әзірлеуді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осы</a:t>
            </a:r>
            <a:r>
              <a:rPr lang="en-US" dirty="0" smtClean="0"/>
              <a:t> </a:t>
            </a:r>
            <a:r>
              <a:rPr lang="en-US" dirty="0" err="1" smtClean="0"/>
              <a:t>Қағидалардың</a:t>
            </a:r>
            <a:r>
              <a:rPr lang="en-US" dirty="0" smtClean="0"/>
              <a:t> 6-тармағында </a:t>
            </a:r>
            <a:r>
              <a:rPr lang="en-US" dirty="0" err="1" smtClean="0"/>
              <a:t>көрсетілген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ұйымдарында</a:t>
            </a:r>
            <a:r>
              <a:rPr lang="en-US" dirty="0" smtClean="0"/>
              <a:t> ББЖМ </a:t>
            </a:r>
            <a:r>
              <a:rPr lang="en-US" dirty="0" err="1" smtClean="0"/>
              <a:t>жүргізуді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саласындағы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</a:t>
            </a:r>
            <a:r>
              <a:rPr lang="en-US" dirty="0" err="1" smtClean="0"/>
              <a:t>айқындайтын</a:t>
            </a:r>
            <a:r>
              <a:rPr lang="en-US" dirty="0" smtClean="0"/>
              <a:t> </a:t>
            </a:r>
            <a:r>
              <a:rPr lang="en-US" dirty="0" err="1" smtClean="0"/>
              <a:t>ұйым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Ұлттық</a:t>
            </a:r>
            <a:r>
              <a:rPr lang="en-US" dirty="0" smtClean="0"/>
              <a:t> </a:t>
            </a:r>
            <a:r>
              <a:rPr lang="en-US" dirty="0" err="1" smtClean="0"/>
              <a:t>үйлестіруші</a:t>
            </a:r>
            <a:r>
              <a:rPr lang="en-US" dirty="0" smtClean="0"/>
              <a:t>)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асырады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 2-тарау. </a:t>
            </a:r>
            <a:r>
              <a:rPr lang="en-US" sz="2000" b="1" dirty="0" err="1" smtClean="0"/>
              <a:t>Білім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алушылардың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білім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жетістіктеріне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мониторинг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жүргізу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тәртібі</a:t>
            </a:r>
            <a:endParaRPr lang="ru-RU" sz="2000" dirty="0" smtClean="0"/>
          </a:p>
          <a:p>
            <a:r>
              <a:rPr lang="en-US" sz="2000" dirty="0" smtClean="0"/>
              <a:t>      8. </a:t>
            </a:r>
            <a:r>
              <a:rPr lang="ru-RU" sz="2000" dirty="0" smtClean="0"/>
              <a:t>ББЖМ 4-сыныптарда </a:t>
            </a:r>
            <a:r>
              <a:rPr lang="ru-RU" sz="2000" dirty="0" err="1" smtClean="0"/>
              <a:t>тестілеу</a:t>
            </a:r>
            <a:r>
              <a:rPr lang="ru-RU" sz="2000" dirty="0" smtClean="0"/>
              <a:t> </a:t>
            </a:r>
            <a:r>
              <a:rPr lang="ru-RU" sz="2000" dirty="0" err="1" smtClean="0"/>
              <a:t>нысанында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электрондық форматта</a:t>
            </a:r>
            <a:r>
              <a:rPr lang="ru-RU" sz="2000" dirty="0" smtClean="0"/>
              <a:t>, </a:t>
            </a:r>
            <a:r>
              <a:rPr lang="ru-RU" sz="2000" dirty="0" err="1" smtClean="0"/>
              <a:t>оқыту тілінде</a:t>
            </a:r>
            <a:r>
              <a:rPr lang="ru-RU" sz="2000" dirty="0" smtClean="0"/>
              <a:t> </a:t>
            </a:r>
            <a:r>
              <a:rPr lang="ru-RU" sz="2000" dirty="0" err="1" smtClean="0"/>
              <a:t>үш бағыт </a:t>
            </a:r>
            <a:r>
              <a:rPr lang="ru-RU" sz="2000" b="1" dirty="0" smtClean="0">
                <a:solidFill>
                  <a:srgbClr val="FF0000"/>
                </a:solidFill>
              </a:rPr>
              <a:t>(</a:t>
            </a:r>
            <a:r>
              <a:rPr lang="ru-RU" sz="2000" b="1" dirty="0" err="1" smtClean="0">
                <a:solidFill>
                  <a:srgbClr val="FF0000"/>
                </a:solidFill>
              </a:rPr>
              <a:t>оқу сауаттылығы</a:t>
            </a:r>
            <a:r>
              <a:rPr lang="ru-RU" sz="2000" b="1" dirty="0" smtClean="0">
                <a:solidFill>
                  <a:srgbClr val="FF0000"/>
                </a:solidFill>
              </a:rPr>
              <a:t>, </a:t>
            </a:r>
            <a:r>
              <a:rPr lang="ru-RU" sz="2000" b="1" dirty="0" err="1" smtClean="0">
                <a:solidFill>
                  <a:srgbClr val="FF0000"/>
                </a:solidFill>
              </a:rPr>
              <a:t>математикалық сауаттылық</a:t>
            </a:r>
            <a:r>
              <a:rPr lang="ru-RU" sz="2000" b="1" dirty="0" smtClean="0">
                <a:solidFill>
                  <a:srgbClr val="FF0000"/>
                </a:solidFill>
              </a:rPr>
              <a:t>, </a:t>
            </a:r>
            <a:r>
              <a:rPr lang="ru-RU" sz="2000" b="1" dirty="0" err="1" smtClean="0">
                <a:solidFill>
                  <a:srgbClr val="FF0000"/>
                </a:solidFill>
              </a:rPr>
              <a:t>жаратылыстану-ғылыми сауаттылық</a:t>
            </a:r>
            <a:r>
              <a:rPr lang="ru-RU" sz="2000" b="1" dirty="0" smtClean="0">
                <a:solidFill>
                  <a:srgbClr val="FF0000"/>
                </a:solidFill>
              </a:rPr>
              <a:t>)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жүргізіледі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9. </a:t>
            </a:r>
            <a:r>
              <a:rPr lang="ru-RU" sz="2000" dirty="0" smtClean="0"/>
              <a:t>ББЖМ 9-сыныптарда </a:t>
            </a:r>
            <a:r>
              <a:rPr lang="ru-RU" sz="2000" dirty="0" err="1" smtClean="0"/>
              <a:t>электрондық форматта</a:t>
            </a:r>
            <a:r>
              <a:rPr lang="ru-RU" sz="2000" dirty="0" smtClean="0"/>
              <a:t> </a:t>
            </a:r>
            <a:r>
              <a:rPr lang="ru-RU" sz="2000" dirty="0" err="1" smtClean="0"/>
              <a:t>оқыту тілінде</a:t>
            </a:r>
            <a:r>
              <a:rPr lang="ru-RU" sz="2000" dirty="0" smtClean="0"/>
              <a:t> </a:t>
            </a:r>
            <a:r>
              <a:rPr lang="ru-RU" sz="2000" dirty="0" err="1" smtClean="0"/>
              <a:t>үш бағыт </a:t>
            </a:r>
            <a:r>
              <a:rPr lang="ru-RU" sz="2000" b="1" dirty="0" smtClean="0">
                <a:solidFill>
                  <a:srgbClr val="FF0000"/>
                </a:solidFill>
              </a:rPr>
              <a:t>(</a:t>
            </a:r>
            <a:r>
              <a:rPr lang="ru-RU" sz="2000" b="1" dirty="0" err="1" smtClean="0">
                <a:solidFill>
                  <a:srgbClr val="FF0000"/>
                </a:solidFill>
              </a:rPr>
              <a:t>оқу сауаттылығы</a:t>
            </a:r>
            <a:r>
              <a:rPr lang="ru-RU" sz="2000" b="1" dirty="0" smtClean="0">
                <a:solidFill>
                  <a:srgbClr val="FF0000"/>
                </a:solidFill>
              </a:rPr>
              <a:t>, </a:t>
            </a:r>
            <a:r>
              <a:rPr lang="ru-RU" sz="2000" b="1" dirty="0" err="1" smtClean="0">
                <a:solidFill>
                  <a:srgbClr val="FF0000"/>
                </a:solidFill>
              </a:rPr>
              <a:t>математикалық сауаттылық</a:t>
            </a:r>
            <a:r>
              <a:rPr lang="ru-RU" sz="2000" b="1" dirty="0" smtClean="0">
                <a:solidFill>
                  <a:srgbClr val="FF0000"/>
                </a:solidFill>
              </a:rPr>
              <a:t>, </a:t>
            </a:r>
            <a:r>
              <a:rPr lang="ru-RU" sz="2000" b="1" dirty="0" err="1" smtClean="0">
                <a:solidFill>
                  <a:srgbClr val="FF0000"/>
                </a:solidFill>
              </a:rPr>
              <a:t>жаратылыстану-ғылыми сауаттылық</a:t>
            </a:r>
            <a:r>
              <a:rPr lang="ru-RU" sz="2000" b="1" dirty="0" smtClean="0">
                <a:solidFill>
                  <a:srgbClr val="FF0000"/>
                </a:solidFill>
              </a:rPr>
              <a:t>)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тестілеу</a:t>
            </a:r>
            <a:r>
              <a:rPr lang="ru-RU" sz="2000" dirty="0" smtClean="0"/>
              <a:t> </a:t>
            </a:r>
            <a:r>
              <a:rPr lang="ru-RU" sz="2000" dirty="0" err="1" smtClean="0"/>
              <a:t>нысанында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жүргізіледі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4005064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11.Тестілеу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жылдың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екінші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тоқсанында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тестіленушілер</a:t>
            </a:r>
            <a:r>
              <a:rPr lang="en-US" sz="2000" dirty="0" smtClean="0"/>
              <a:t> </a:t>
            </a:r>
            <a:r>
              <a:rPr lang="en-US" sz="2000" dirty="0" err="1" smtClean="0"/>
              <a:t>оқитын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базасында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өткізіледі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5301208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13.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саласындағы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) </a:t>
            </a:r>
            <a:r>
              <a:rPr lang="en-US" dirty="0" err="1" smtClean="0"/>
              <a:t>қатысушылар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dirty="0" err="1" smtClean="0"/>
              <a:t>жұршылықты</a:t>
            </a:r>
            <a:r>
              <a:rPr lang="en-US" dirty="0" smtClean="0"/>
              <a:t> </a:t>
            </a:r>
            <a:r>
              <a:rPr lang="en-US" dirty="0" err="1" smtClean="0"/>
              <a:t>іс-шараға</a:t>
            </a:r>
            <a:r>
              <a:rPr lang="en-US" dirty="0" smtClean="0"/>
              <a:t> </a:t>
            </a:r>
            <a:r>
              <a:rPr lang="en-US" dirty="0" err="1" smtClean="0"/>
              <a:t>дайындық</a:t>
            </a:r>
            <a:r>
              <a:rPr lang="en-US" dirty="0" smtClean="0"/>
              <a:t> </a:t>
            </a:r>
            <a:r>
              <a:rPr lang="en-US" dirty="0" err="1" smtClean="0"/>
              <a:t>жұмыстары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өткізілуі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туралы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бір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ай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бұрын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хабардар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етеді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908720"/>
            <a:ext cx="7272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14. ББЖМ </a:t>
            </a:r>
            <a:r>
              <a:rPr lang="en-US" sz="2000" dirty="0" err="1" smtClean="0"/>
              <a:t>жүргізілетін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(</a:t>
            </a:r>
            <a:r>
              <a:rPr lang="en-US" sz="2000" dirty="0" err="1" smtClean="0"/>
              <a:t>бастауыш</a:t>
            </a:r>
            <a:r>
              <a:rPr lang="en-US" sz="2000" dirty="0" smtClean="0"/>
              <a:t>,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), </a:t>
            </a:r>
            <a:r>
              <a:rPr lang="en-US" sz="2000" dirty="0" err="1" smtClean="0"/>
              <a:t>техникалық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кәсіптік</a:t>
            </a:r>
            <a:r>
              <a:rPr lang="en-US" sz="2000" dirty="0" smtClean="0"/>
              <a:t>,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білімнен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кейінгі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тізбесін</a:t>
            </a:r>
            <a:r>
              <a:rPr lang="en-US" sz="2000" dirty="0" smtClean="0"/>
              <a:t>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dirty="0" err="1" smtClean="0"/>
              <a:t>Заңның</a:t>
            </a:r>
            <a:r>
              <a:rPr lang="en-US" sz="2000" dirty="0" smtClean="0"/>
              <a:t> 55-бабының 6-тармағына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err="1" smtClean="0"/>
              <a:t>уәкілетті</a:t>
            </a:r>
            <a:r>
              <a:rPr lang="en-US" sz="2000" dirty="0" smtClean="0"/>
              <a:t> </a:t>
            </a:r>
            <a:r>
              <a:rPr lang="en-US" sz="2000" dirty="0" err="1" smtClean="0"/>
              <a:t>орган</a:t>
            </a:r>
            <a:r>
              <a:rPr lang="en-US" sz="2000" dirty="0" smtClean="0"/>
              <a:t> </a:t>
            </a:r>
            <a:r>
              <a:rPr lang="en-US" sz="2000" dirty="0" err="1" smtClean="0"/>
              <a:t>айқындайды</a:t>
            </a:r>
            <a:r>
              <a:rPr lang="en-US" sz="2000" dirty="0" smtClean="0"/>
              <a:t>.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мынадай</a:t>
            </a:r>
            <a:r>
              <a:rPr lang="en-US" sz="2000" dirty="0" smtClean="0"/>
              <a:t> </a:t>
            </a:r>
            <a:r>
              <a:rPr lang="en-US" sz="2000" dirty="0" err="1" smtClean="0"/>
              <a:t>параметрлер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іріктеледі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аумақтық</a:t>
            </a:r>
            <a:r>
              <a:rPr lang="en-US" sz="2000" dirty="0" smtClean="0"/>
              <a:t> </a:t>
            </a:r>
            <a:r>
              <a:rPr lang="en-US" sz="2000" dirty="0" err="1" smtClean="0"/>
              <a:t>тиістілігі</a:t>
            </a:r>
            <a:r>
              <a:rPr lang="en-US" sz="2000" dirty="0" smtClean="0"/>
              <a:t> (</a:t>
            </a:r>
            <a:r>
              <a:rPr lang="en-US" sz="2000" dirty="0" err="1" smtClean="0"/>
              <a:t>қала</a:t>
            </a:r>
            <a:r>
              <a:rPr lang="en-US" sz="2000" dirty="0" smtClean="0"/>
              <a:t>, </a:t>
            </a:r>
            <a:r>
              <a:rPr lang="en-US" sz="2000" dirty="0" err="1" smtClean="0"/>
              <a:t>ауыл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мекемелердің</a:t>
            </a:r>
            <a:r>
              <a:rPr lang="en-US" sz="2000" dirty="0" smtClean="0"/>
              <a:t> </a:t>
            </a:r>
            <a:r>
              <a:rPr lang="en-US" sz="2000" dirty="0" err="1" smtClean="0"/>
              <a:t>түрлері</a:t>
            </a:r>
            <a:r>
              <a:rPr lang="en-US" sz="2000" dirty="0" smtClean="0"/>
              <a:t> (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</a:t>
            </a:r>
            <a:r>
              <a:rPr lang="en-US" sz="2000" dirty="0" smtClean="0"/>
              <a:t>, </a:t>
            </a:r>
            <a:r>
              <a:rPr lang="en-US" sz="2000" dirty="0" err="1" smtClean="0"/>
              <a:t>лицей</a:t>
            </a:r>
            <a:r>
              <a:rPr lang="en-US" sz="2000" dirty="0" smtClean="0"/>
              <a:t>, </a:t>
            </a:r>
            <a:r>
              <a:rPr lang="en-US" sz="2000" dirty="0" err="1" smtClean="0"/>
              <a:t>гимназия</a:t>
            </a:r>
            <a:r>
              <a:rPr lang="en-US" sz="2000" dirty="0" smtClean="0"/>
              <a:t>, </a:t>
            </a:r>
            <a:r>
              <a:rPr lang="en-US" sz="2000" dirty="0" err="1" smtClean="0"/>
              <a:t>мектеп-гимназия</a:t>
            </a:r>
            <a:r>
              <a:rPr lang="en-US" sz="2000" dirty="0" smtClean="0"/>
              <a:t>, </a:t>
            </a:r>
            <a:r>
              <a:rPr lang="en-US" sz="2000" dirty="0" err="1" smtClean="0"/>
              <a:t>мектеп-лицей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меншік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</a:t>
            </a:r>
            <a:r>
              <a:rPr lang="en-US" sz="2000" dirty="0" smtClean="0"/>
              <a:t> (</a:t>
            </a:r>
            <a:r>
              <a:rPr lang="en-US" sz="2000" dirty="0" err="1" smtClean="0"/>
              <a:t>мемлекеттік</a:t>
            </a:r>
            <a:r>
              <a:rPr lang="en-US" sz="2000" dirty="0" smtClean="0"/>
              <a:t>, </a:t>
            </a:r>
            <a:r>
              <a:rPr lang="en-US" sz="2000" dirty="0" err="1" smtClean="0"/>
              <a:t>жеке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(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/</a:t>
            </a:r>
            <a:r>
              <a:rPr lang="en-US" sz="2000" dirty="0" err="1" smtClean="0"/>
              <a:t>орыс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</a:t>
            </a:r>
            <a:r>
              <a:rPr lang="en-US" sz="2000" b="1" dirty="0" smtClean="0">
                <a:solidFill>
                  <a:srgbClr val="FF0000"/>
                </a:solidFill>
              </a:rPr>
              <a:t>    –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беру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ұйымдарының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қатысу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пайызы</a:t>
            </a:r>
            <a:r>
              <a:rPr lang="en-US" sz="2000" b="1" dirty="0" smtClean="0">
                <a:solidFill>
                  <a:srgbClr val="FF0000"/>
                </a:solidFill>
              </a:rPr>
              <a:t> (25%).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dirty="0" err="1" smtClean="0"/>
              <a:t>бұл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саннан</a:t>
            </a:r>
            <a:r>
              <a:rPr lang="en-US" sz="2000" dirty="0" smtClean="0"/>
              <a:t> </a:t>
            </a:r>
            <a:r>
              <a:rPr lang="en-US" sz="2000" dirty="0" err="1" smtClean="0"/>
              <a:t>өткен</a:t>
            </a:r>
            <a:r>
              <a:rPr lang="en-US" sz="2000" dirty="0" smtClean="0"/>
              <a:t> </a:t>
            </a:r>
            <a:r>
              <a:rPr lang="en-US" sz="2000" dirty="0" err="1" smtClean="0"/>
              <a:t>оқу</a:t>
            </a:r>
            <a:r>
              <a:rPr lang="en-US" sz="2000" dirty="0" smtClean="0"/>
              <a:t> </a:t>
            </a:r>
            <a:r>
              <a:rPr lang="en-US" sz="2000" dirty="0" err="1" smtClean="0"/>
              <a:t>жылдары</a:t>
            </a:r>
            <a:r>
              <a:rPr lang="en-US" sz="2000" dirty="0" smtClean="0"/>
              <a:t> ББЖМ-</a:t>
            </a:r>
            <a:r>
              <a:rPr lang="en-US" sz="2000" dirty="0" err="1" smtClean="0"/>
              <a:t>ға</a:t>
            </a:r>
            <a:r>
              <a:rPr lang="en-US" sz="2000" dirty="0" smtClean="0"/>
              <a:t> </a:t>
            </a:r>
            <a:r>
              <a:rPr lang="en-US" sz="2000" dirty="0" err="1" smtClean="0"/>
              <a:t>қатысқан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беру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ұйымдары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алынып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тасталады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оларды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кездейсоқ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бағдарламалық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қамтамасыз</a:t>
            </a:r>
            <a:r>
              <a:rPr lang="en-US" sz="2000" dirty="0" smtClean="0"/>
              <a:t> </a:t>
            </a:r>
            <a:r>
              <a:rPr lang="en-US" sz="2000" dirty="0" err="1" smtClean="0"/>
              <a:t>етуге</a:t>
            </a:r>
            <a:r>
              <a:rPr lang="en-US" sz="2000" dirty="0" smtClean="0"/>
              <a:t> </a:t>
            </a:r>
            <a:r>
              <a:rPr lang="en-US" sz="2000" dirty="0" err="1" smtClean="0"/>
              <a:t>қалыптастырылған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жұмыс</a:t>
            </a:r>
            <a:r>
              <a:rPr lang="en-US" sz="2000" dirty="0" smtClean="0"/>
              <a:t> </a:t>
            </a:r>
            <a:r>
              <a:rPr lang="en-US" sz="2000" dirty="0" err="1" smtClean="0"/>
              <a:t>тізімін</a:t>
            </a:r>
            <a:r>
              <a:rPr lang="en-US" sz="2000" dirty="0" smtClean="0"/>
              <a:t> </a:t>
            </a:r>
            <a:r>
              <a:rPr lang="en-US" sz="2000" dirty="0" err="1" smtClean="0"/>
              <a:t>жүктеу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нәтижесінде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жүзеге</a:t>
            </a:r>
            <a:r>
              <a:rPr lang="en-US" sz="2000" dirty="0" smtClean="0"/>
              <a:t> </a:t>
            </a:r>
            <a:r>
              <a:rPr lang="en-US" sz="2000" dirty="0" err="1" smtClean="0"/>
              <a:t>асырылады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92696"/>
            <a:ext cx="7056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dirty="0" smtClean="0"/>
              <a:t>     </a:t>
            </a:r>
            <a:r>
              <a:rPr lang="ru-RU" sz="2000" dirty="0" smtClean="0"/>
              <a:t> 16. </a:t>
            </a:r>
            <a:r>
              <a:rPr lang="ru-RU" sz="2000" dirty="0" err="1" smtClean="0"/>
              <a:t>Тестілеу</a:t>
            </a:r>
            <a:r>
              <a:rPr lang="ru-RU" sz="2000" dirty="0" smtClean="0"/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тапсырмаларының санын</a:t>
            </a:r>
            <a:r>
              <a:rPr lang="ru-RU" sz="2000" dirty="0" smtClean="0">
                <a:solidFill>
                  <a:srgbClr val="FF0000"/>
                </a:solidFill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</a:rPr>
              <a:t>мазмұны </a:t>
            </a:r>
            <a:r>
              <a:rPr lang="ru-RU" sz="2000" dirty="0" smtClean="0">
                <a:solidFill>
                  <a:srgbClr val="FF0000"/>
                </a:solidFill>
              </a:rPr>
              <a:t>мен </a:t>
            </a:r>
            <a:r>
              <a:rPr lang="ru-RU" sz="2000" dirty="0" err="1" smtClean="0">
                <a:solidFill>
                  <a:srgbClr val="FF0000"/>
                </a:solidFill>
              </a:rPr>
              <a:t>нысанын</a:t>
            </a:r>
            <a:r>
              <a:rPr lang="ru-RU" sz="2000" dirty="0" smtClean="0">
                <a:solidFill>
                  <a:srgbClr val="FF0000"/>
                </a:solidFill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</a:rPr>
              <a:t>сондай-ақ тестілеуге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бөлінетін сағат санын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/>
              <a:t>МЖБС-ға сәйкес </a:t>
            </a:r>
            <a:r>
              <a:rPr lang="ru-RU" sz="2000" dirty="0" smtClean="0"/>
              <a:t>тест </a:t>
            </a:r>
            <a:r>
              <a:rPr lang="ru-RU" sz="2000" dirty="0" err="1" smtClean="0"/>
              <a:t>спецификациясы</a:t>
            </a:r>
            <a:r>
              <a:rPr lang="ru-RU" sz="2000" dirty="0" smtClean="0"/>
              <a:t> </a:t>
            </a:r>
            <a:r>
              <a:rPr lang="ru-RU" sz="2000" dirty="0" err="1" smtClean="0"/>
              <a:t>айқындайды</a:t>
            </a:r>
            <a:r>
              <a:rPr lang="ru-RU" sz="2000" dirty="0" smtClean="0"/>
              <a:t>.</a:t>
            </a:r>
          </a:p>
          <a:p>
            <a:pPr fontAlgn="base"/>
            <a:r>
              <a:rPr lang="ru-RU" sz="2000" dirty="0" smtClean="0"/>
              <a:t>      Тест </a:t>
            </a:r>
            <a:r>
              <a:rPr lang="ru-RU" sz="2000" dirty="0" err="1" smtClean="0"/>
              <a:t>спецификациясын</a:t>
            </a:r>
            <a:r>
              <a:rPr lang="ru-RU" sz="2000" dirty="0" smtClean="0"/>
              <a:t> </a:t>
            </a:r>
            <a:r>
              <a:rPr lang="ru-RU" sz="2000" dirty="0" err="1" smtClean="0"/>
              <a:t>Ұлттық үйлестіруші әзірлейді және бекітеді</a:t>
            </a:r>
            <a:r>
              <a:rPr lang="ru-RU" sz="2000" dirty="0" smtClean="0"/>
              <a:t> </a:t>
            </a:r>
            <a:r>
              <a:rPr lang="ru-RU" sz="2000" dirty="0" err="1" smtClean="0"/>
              <a:t>уәкілетті органның келісімі</a:t>
            </a:r>
            <a:r>
              <a:rPr lang="ru-RU" sz="2000" dirty="0" smtClean="0"/>
              <a:t>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204864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924944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24. </a:t>
            </a:r>
            <a:r>
              <a:rPr lang="en-US" dirty="0" err="1" smtClean="0"/>
              <a:t>Тестілеуден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</a:t>
            </a:r>
            <a:r>
              <a:rPr lang="en-US" dirty="0" err="1" smtClean="0"/>
              <a:t>оқу</a:t>
            </a:r>
            <a:r>
              <a:rPr lang="en-US" dirty="0" smtClean="0"/>
              <a:t> </a:t>
            </a:r>
            <a:r>
              <a:rPr lang="en-US" dirty="0" err="1" smtClean="0"/>
              <a:t>нәтижесіне</a:t>
            </a:r>
            <a:r>
              <a:rPr lang="en-US" dirty="0" smtClean="0"/>
              <a:t> </a:t>
            </a:r>
            <a:r>
              <a:rPr lang="en-US" dirty="0" err="1" smtClean="0"/>
              <a:t>әсер</a:t>
            </a:r>
            <a:r>
              <a:rPr lang="en-US" dirty="0" smtClean="0"/>
              <a:t> </a:t>
            </a:r>
            <a:r>
              <a:rPr lang="en-US" dirty="0" err="1" smtClean="0"/>
              <a:t>ететін</a:t>
            </a:r>
            <a:r>
              <a:rPr lang="en-US" dirty="0" smtClean="0"/>
              <a:t> </a:t>
            </a:r>
            <a:r>
              <a:rPr lang="en-US" dirty="0" err="1" smtClean="0"/>
              <a:t>факторларды</a:t>
            </a:r>
            <a:r>
              <a:rPr lang="en-US" dirty="0" smtClean="0"/>
              <a:t> </a:t>
            </a:r>
            <a:r>
              <a:rPr lang="en-US" dirty="0" err="1" smtClean="0"/>
              <a:t>анықтау</a:t>
            </a:r>
            <a:r>
              <a:rPr lang="en-US" dirty="0" smtClean="0"/>
              <a:t> </a:t>
            </a:r>
            <a:r>
              <a:rPr lang="en-US" dirty="0" err="1" smtClean="0"/>
              <a:t>үшін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</a:t>
            </a:r>
            <a:r>
              <a:rPr lang="en-US" dirty="0" smtClean="0"/>
              <a:t>, </a:t>
            </a:r>
            <a:r>
              <a:rPr lang="en-US" dirty="0" err="1" smtClean="0"/>
              <a:t>мұғалімдер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ұйымдарының</a:t>
            </a:r>
            <a:r>
              <a:rPr lang="en-US" dirty="0" smtClean="0"/>
              <a:t> </a:t>
            </a:r>
            <a:r>
              <a:rPr lang="en-US" dirty="0" err="1" smtClean="0"/>
              <a:t>басшылары</a:t>
            </a:r>
            <a:r>
              <a:rPr lang="en-US" dirty="0" smtClean="0"/>
              <a:t> </a:t>
            </a:r>
            <a:r>
              <a:rPr lang="en-US" dirty="0" err="1" smtClean="0"/>
              <a:t>арасында</a:t>
            </a:r>
            <a:r>
              <a:rPr lang="en-US" dirty="0" smtClean="0"/>
              <a:t> </a:t>
            </a:r>
            <a:r>
              <a:rPr lang="en-US" dirty="0" err="1" smtClean="0"/>
              <a:t>анонимді</a:t>
            </a:r>
            <a:r>
              <a:rPr lang="en-US" dirty="0" smtClean="0"/>
              <a:t> </a:t>
            </a:r>
            <a:r>
              <a:rPr lang="en-US" dirty="0" err="1" smtClean="0"/>
              <a:t>сауалнама</a:t>
            </a:r>
            <a:r>
              <a:rPr lang="en-US" dirty="0" smtClean="0"/>
              <a:t> </a:t>
            </a:r>
            <a:r>
              <a:rPr lang="en-US" dirty="0" err="1" smtClean="0"/>
              <a:t>жүргізіледі</a:t>
            </a:r>
            <a:r>
              <a:rPr lang="en-US" dirty="0" smtClean="0"/>
              <a:t>. </a:t>
            </a:r>
            <a:r>
              <a:rPr lang="en-US" dirty="0" err="1" smtClean="0"/>
              <a:t>Сауалнамада</a:t>
            </a:r>
            <a:r>
              <a:rPr lang="en-US" dirty="0" smtClean="0"/>
              <a:t> </a:t>
            </a:r>
            <a:r>
              <a:rPr lang="en-US" dirty="0" err="1" smtClean="0"/>
              <a:t>жеке</a:t>
            </a:r>
            <a:r>
              <a:rPr lang="en-US" dirty="0" smtClean="0"/>
              <a:t> </a:t>
            </a:r>
            <a:r>
              <a:rPr lang="en-US" dirty="0" err="1" smtClean="0"/>
              <a:t>сипаттағы</a:t>
            </a:r>
            <a:r>
              <a:rPr lang="en-US" dirty="0" smtClean="0"/>
              <a:t> </a:t>
            </a:r>
            <a:r>
              <a:rPr lang="en-US" dirty="0" err="1" smtClean="0"/>
              <a:t>сұрақтар</a:t>
            </a:r>
            <a:r>
              <a:rPr lang="en-US" dirty="0" smtClean="0"/>
              <a:t> </a:t>
            </a:r>
            <a:r>
              <a:rPr lang="en-US" dirty="0" err="1" smtClean="0"/>
              <a:t>жоқ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      25. </a:t>
            </a:r>
            <a:r>
              <a:rPr lang="en-US" dirty="0" err="1" smtClean="0"/>
              <a:t>Ұлттық</a:t>
            </a:r>
            <a:r>
              <a:rPr lang="en-US" dirty="0" smtClean="0"/>
              <a:t> </a:t>
            </a:r>
            <a:r>
              <a:rPr lang="en-US" dirty="0" err="1" smtClean="0"/>
              <a:t>үйлестіруші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</a:t>
            </a:r>
            <a:r>
              <a:rPr lang="en-US" dirty="0" err="1" smtClean="0"/>
              <a:t>белгілеген</a:t>
            </a:r>
            <a:r>
              <a:rPr lang="en-US" dirty="0" smtClean="0"/>
              <a:t> </a:t>
            </a:r>
            <a:r>
              <a:rPr lang="en-US" dirty="0" err="1" smtClean="0"/>
              <a:t>мерзімде</a:t>
            </a:r>
            <a:r>
              <a:rPr lang="en-US" dirty="0" smtClean="0"/>
              <a:t> </a:t>
            </a:r>
            <a:r>
              <a:rPr lang="en-US" dirty="0" err="1" smtClean="0"/>
              <a:t>тестілеу</a:t>
            </a:r>
            <a:r>
              <a:rPr lang="en-US" dirty="0" smtClean="0"/>
              <a:t> </a:t>
            </a:r>
            <a:r>
              <a:rPr lang="en-US" dirty="0" err="1" smtClean="0"/>
              <a:t>рәсімін</a:t>
            </a:r>
            <a:r>
              <a:rPr lang="en-US" dirty="0" smtClean="0"/>
              <a:t> </a:t>
            </a:r>
            <a:r>
              <a:rPr lang="en-US" dirty="0" err="1" smtClean="0"/>
              <a:t>бағдарламалық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техникалық</a:t>
            </a:r>
            <a:r>
              <a:rPr lang="en-US" dirty="0" smtClean="0"/>
              <a:t> </a:t>
            </a:r>
            <a:r>
              <a:rPr lang="en-US" dirty="0" err="1" smtClean="0"/>
              <a:t>қамтамасыз</a:t>
            </a:r>
            <a:r>
              <a:rPr lang="en-US" dirty="0" smtClean="0"/>
              <a:t> </a:t>
            </a:r>
            <a:r>
              <a:rPr lang="en-US" dirty="0" err="1" smtClean="0"/>
              <a:t>етеді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ББЖМ </a:t>
            </a:r>
            <a:r>
              <a:rPr lang="en-US" dirty="0" err="1" smtClean="0"/>
              <a:t>нәтижелерін</a:t>
            </a:r>
            <a:r>
              <a:rPr lang="en-US" dirty="0" smtClean="0"/>
              <a:t> </a:t>
            </a:r>
            <a:r>
              <a:rPr lang="en-US" dirty="0" err="1" smtClean="0"/>
              <a:t>статистикалық</a:t>
            </a:r>
            <a:r>
              <a:rPr lang="en-US" dirty="0" smtClean="0"/>
              <a:t> </a:t>
            </a:r>
            <a:r>
              <a:rPr lang="en-US" dirty="0" err="1" smtClean="0"/>
              <a:t>өңдеуді</a:t>
            </a:r>
            <a:r>
              <a:rPr lang="en-US" dirty="0" smtClean="0"/>
              <a:t>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асырады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55576" y="389856"/>
            <a:ext cx="766834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26. ББЖМ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назарына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аяқталған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күннен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кейін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ішінде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жеткізіледі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құқықтық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салдары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болмайды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27.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 туралы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органның интернет-ресурсында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орналастырылады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1" i="0" u="none" strike="noStrike" cap="none" normalizeH="0" baseline="0" dirty="0" smtClean="0" bmk="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28.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 бойынша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ұйымдарына ол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аяқталған күннен кейін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ай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ішінде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нәтижелерінің кешенді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талдауын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"Ы.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Алтынсарин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атындағы Ұлттық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академиясы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шаруашылық жүргізу құқығындағы республикалық мемлекеттік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кәсіпорны дайындаған әдістемелік ұсынымдарды жолдайды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29.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рейтингтік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зерттеулер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жүргізетін ұйымдардың пайдалануы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Қазақстан Республикасындағы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жүйесінің жай-күйі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дамуы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Ұлттық баяндамаға енгізу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ағымдағы ахуалды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бағалауды көрсететін талдамалық есепті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қалыптастырады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30.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сайын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ББЖМ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тапсырмаларының 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10%-ы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құпиялылық режимінен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шығарылып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Ұлттық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үйлестірушінің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интернет-ресурсында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тапсырмалар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жинақтары және оқу-әдістемелік кешендер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түрінде жарияланады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kk-KZ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dirty="0" smtClean="0">
                <a:solidFill>
                  <a:srgbClr val="FF0000"/>
                </a:solidFill>
                <a:hlinkClick r:id="rId2"/>
              </a:rPr>
              <a:t>https://www.testcenter.kz/</a:t>
            </a:r>
            <a:r>
              <a:rPr lang="kk-KZ" sz="2400" b="1" dirty="0" smtClean="0">
                <a:solidFill>
                  <a:srgbClr val="FF0000"/>
                </a:solidFill>
              </a:rPr>
              <a:t>) тест нұсқалары бар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 ББЖМ 9-сыныптарда </a:t>
            </a:r>
            <a:r>
              <a:rPr lang="ru-RU" sz="2400" dirty="0" err="1" smtClean="0"/>
              <a:t>кешенді</a:t>
            </a:r>
            <a:r>
              <a:rPr lang="ru-RU" sz="2400" dirty="0" smtClean="0"/>
              <a:t> </a:t>
            </a:r>
            <a:r>
              <a:rPr lang="ru-RU" sz="2400" dirty="0" err="1" smtClean="0"/>
              <a:t>тестілеу</a:t>
            </a:r>
            <a:r>
              <a:rPr lang="ru-RU" sz="2400" dirty="0" smtClean="0"/>
              <a:t> </a:t>
            </a:r>
            <a:r>
              <a:rPr lang="ru-RU" sz="2400" dirty="0" err="1" smtClean="0"/>
              <a:t>нысанында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функционалдық сауаттылықтың үш бағыты</a:t>
            </a:r>
            <a:r>
              <a:rPr lang="ru-RU" sz="2400" dirty="0" smtClean="0"/>
              <a:t>: </a:t>
            </a:r>
            <a:r>
              <a:rPr lang="ru-RU" sz="2400" dirty="0" err="1" smtClean="0"/>
              <a:t>математикалық сауаттылық</a:t>
            </a:r>
            <a:r>
              <a:rPr lang="ru-RU" sz="2400" dirty="0" smtClean="0"/>
              <a:t>, </a:t>
            </a:r>
            <a:r>
              <a:rPr lang="ru-RU" sz="2400" dirty="0" err="1" smtClean="0"/>
              <a:t>жаратылыстану-ғылыми сауаттылық</a:t>
            </a:r>
            <a:r>
              <a:rPr lang="ru-RU" sz="2400" dirty="0" smtClean="0"/>
              <a:t>, </a:t>
            </a:r>
            <a:r>
              <a:rPr lang="ru-RU" sz="2400" dirty="0" err="1" smtClean="0"/>
              <a:t>оқу сауаттылығы </a:t>
            </a:r>
            <a:r>
              <a:rPr lang="ru-RU" sz="2400" dirty="0" smtClean="0"/>
              <a:t>(</a:t>
            </a:r>
            <a:r>
              <a:rPr lang="ru-RU" sz="2400" dirty="0" err="1" smtClean="0"/>
              <a:t>орыс</a:t>
            </a:r>
            <a:r>
              <a:rPr lang="ru-RU" sz="2400" dirty="0" smtClean="0"/>
              <a:t>, </a:t>
            </a:r>
            <a:r>
              <a:rPr lang="ru-RU" sz="2400" dirty="0" err="1" smtClean="0"/>
              <a:t>қазақ және ағылшын тілдерінде</a:t>
            </a:r>
            <a:r>
              <a:rPr lang="ru-RU" sz="2400" dirty="0" smtClean="0"/>
              <a:t> </a:t>
            </a:r>
            <a:r>
              <a:rPr lang="ru-RU" sz="2400" dirty="0" err="1" smtClean="0"/>
              <a:t>мәтіндер</a:t>
            </a:r>
            <a:r>
              <a:rPr lang="ru-RU" sz="2400" dirty="0" smtClean="0"/>
              <a:t>)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</a:t>
            </a:r>
            <a:r>
              <a:rPr lang="ru-RU" sz="2400" dirty="0" err="1" smtClean="0"/>
              <a:t>жүргізіледі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rgbClr val="FF0000"/>
                </a:solidFill>
              </a:rPr>
              <a:t> 9-сынып </a:t>
            </a:r>
            <a:r>
              <a:rPr lang="ru-RU" sz="2400" b="1" dirty="0" err="1" smtClean="0">
                <a:solidFill>
                  <a:srgbClr val="FF0000"/>
                </a:solidFill>
              </a:rPr>
              <a:t>оқушыларына арналған тесттің құрылымы</a:t>
            </a:r>
            <a:r>
              <a:rPr lang="ru-RU" sz="2400" b="1" dirty="0" smtClean="0">
                <a:solidFill>
                  <a:srgbClr val="FF0000"/>
                </a:solidFill>
              </a:rPr>
              <a:t>: </a:t>
            </a:r>
          </a:p>
          <a:p>
            <a:pPr algn="just"/>
            <a:r>
              <a:rPr lang="ru-RU" sz="2400" dirty="0" err="1" smtClean="0"/>
              <a:t>Оқу сауаттылығы (қазақ тілі</a:t>
            </a:r>
            <a:r>
              <a:rPr lang="ru-RU" sz="2400" dirty="0" smtClean="0"/>
              <a:t>, </a:t>
            </a:r>
            <a:r>
              <a:rPr lang="ru-RU" sz="2400" dirty="0" err="1" smtClean="0"/>
              <a:t>орыс</a:t>
            </a:r>
            <a:r>
              <a:rPr lang="ru-RU" sz="2400" dirty="0" smtClean="0"/>
              <a:t> </a:t>
            </a:r>
            <a:r>
              <a:rPr lang="ru-RU" sz="2400" dirty="0" err="1" smtClean="0"/>
              <a:t>тілі</a:t>
            </a:r>
            <a:r>
              <a:rPr lang="ru-RU" sz="2400" dirty="0" smtClean="0"/>
              <a:t>, </a:t>
            </a:r>
            <a:r>
              <a:rPr lang="ru-RU" sz="2400" dirty="0" err="1" smtClean="0"/>
              <a:t>ағылшын тілі</a:t>
            </a:r>
            <a:r>
              <a:rPr lang="ru-RU" sz="2400" dirty="0" smtClean="0"/>
              <a:t>), </a:t>
            </a:r>
            <a:r>
              <a:rPr lang="ru-RU" sz="2400" dirty="0" err="1" smtClean="0"/>
              <a:t>әр тіл</a:t>
            </a:r>
            <a:r>
              <a:rPr lang="ru-RU" sz="2400" dirty="0" smtClean="0"/>
              <a:t>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10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, </a:t>
            </a:r>
            <a:r>
              <a:rPr lang="ru-RU" sz="2400" dirty="0" err="1" smtClean="0"/>
              <a:t>барлығы </a:t>
            </a:r>
            <a:r>
              <a:rPr lang="ru-RU" sz="2400" dirty="0" smtClean="0"/>
              <a:t>30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err="1" smtClean="0"/>
              <a:t>Математикалық сауаттылық </a:t>
            </a:r>
            <a:r>
              <a:rPr lang="ru-RU" sz="2400" dirty="0" smtClean="0"/>
              <a:t>– 13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err="1" smtClean="0"/>
              <a:t>Жаратылыстану-ғылыми сауаттылық </a:t>
            </a:r>
            <a:r>
              <a:rPr lang="ru-RU" sz="2400" dirty="0" smtClean="0"/>
              <a:t>(физика, химия, биология, география), </a:t>
            </a:r>
            <a:r>
              <a:rPr lang="ru-RU" sz="2400" dirty="0" err="1" smtClean="0"/>
              <a:t>әр пән бойынша</a:t>
            </a:r>
            <a:r>
              <a:rPr lang="ru-RU" sz="2400" dirty="0" smtClean="0"/>
              <a:t> 8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, </a:t>
            </a:r>
            <a:r>
              <a:rPr lang="ru-RU" sz="2400" dirty="0" err="1" smtClean="0"/>
              <a:t>барлығы </a:t>
            </a:r>
            <a:r>
              <a:rPr lang="ru-RU" sz="2400" dirty="0" smtClean="0"/>
              <a:t>32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 Тест </a:t>
            </a:r>
            <a:r>
              <a:rPr lang="ru-RU" sz="2400" dirty="0" err="1" smtClean="0"/>
              <a:t>тапсырмаларының формасы</a:t>
            </a:r>
            <a:r>
              <a:rPr lang="ru-RU" sz="2400" dirty="0" smtClean="0"/>
              <a:t>: </a:t>
            </a:r>
            <a:r>
              <a:rPr lang="ru-RU" sz="2400" dirty="0" err="1" smtClean="0"/>
              <a:t>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дұрыс жауапты</a:t>
            </a:r>
            <a:r>
              <a:rPr lang="ru-RU" sz="2400" dirty="0" smtClean="0"/>
              <a:t> </a:t>
            </a:r>
            <a:r>
              <a:rPr lang="ru-RU" sz="2400" dirty="0" err="1" smtClean="0"/>
              <a:t>таңдауға арналған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 </a:t>
            </a:r>
            <a:r>
              <a:rPr lang="ru-RU" sz="2400" dirty="0" err="1" smtClean="0"/>
              <a:t>Тестті</a:t>
            </a:r>
            <a:r>
              <a:rPr lang="ru-RU" sz="2400" dirty="0" smtClean="0"/>
              <a:t> </a:t>
            </a:r>
            <a:r>
              <a:rPr lang="ru-RU" sz="2400" dirty="0" err="1" smtClean="0"/>
              <a:t>орындау</a:t>
            </a:r>
            <a:r>
              <a:rPr lang="ru-RU" sz="2400" dirty="0" smtClean="0"/>
              <a:t> </a:t>
            </a:r>
            <a:r>
              <a:rPr lang="ru-RU" sz="2400" dirty="0" err="1" smtClean="0"/>
              <a:t>уақыты </a:t>
            </a:r>
            <a:r>
              <a:rPr lang="ru-RU" sz="2400" dirty="0" smtClean="0"/>
              <a:t>– 150 минут (2  </a:t>
            </a:r>
            <a:r>
              <a:rPr lang="ru-RU" sz="2400" dirty="0" err="1" smtClean="0"/>
              <a:t>сағат </a:t>
            </a:r>
            <a:r>
              <a:rPr lang="ru-RU" sz="2400" dirty="0" smtClean="0"/>
              <a:t>30 минут).</a:t>
            </a:r>
          </a:p>
          <a:p>
            <a:pPr algn="just"/>
            <a:r>
              <a:rPr lang="ru-RU" sz="2400" dirty="0" smtClean="0"/>
              <a:t>  </a:t>
            </a:r>
            <a:r>
              <a:rPr lang="ru-RU" sz="2400" dirty="0" err="1" smtClean="0"/>
              <a:t>Максималды</a:t>
            </a:r>
            <a:r>
              <a:rPr lang="ru-RU" sz="2400" dirty="0" smtClean="0"/>
              <a:t> балл – 75.  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225</Words>
  <Application>Microsoft Office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</cp:revision>
  <dcterms:created xsi:type="dcterms:W3CDTF">2023-11-02T09:24:33Z</dcterms:created>
  <dcterms:modified xsi:type="dcterms:W3CDTF">2025-12-03T03:30:33Z</dcterms:modified>
</cp:coreProperties>
</file>