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  <p:sldId id="264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28.10.2024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84482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Педагогтердің аттестаттаудан  өту ережесі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11960" y="5445224"/>
            <a:ext cx="4650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Дайындаған ДОІЖ орынбасары Каренова А.С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7544" y="476672"/>
            <a:ext cx="8496944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altLang="ja-JP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6. ПББ мынадай тапсырмалардан тұрады: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1) мектепке дейінгі  ұйымдар мен мектептердiң</a:t>
            </a:r>
            <a:r>
              <a:rPr kumimoji="0" lang="kk-KZ" altLang="ja-JP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мектеп алды сыныптары  педагогтері үшін: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«Мектепке дейінгі педагогика және психология» – жиырма тапсырма;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«Бейіні бойынша тәрбие мен оқыту әдістемесі» - отыз тапсырма;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2) бастауыш білім беру педагогтері үшін: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«Пәндік білім» - отыз тапсырма;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«Оқыту әдістемесі» - жиырма тапсырма;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3) негізгі орта және жалпы орта білім беру педагогтері үшін: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«Пәндік білім» - отыз тапсырма;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«Оқыту әдістемесі» - жиырма тапсырма;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5) арнайы ұйымдардың, интернаттық ұйымдардың, жатақханалардың тәрбиешілері, педагог-ассистенттері, әлеуметтік педагогтері, кәсіби бағдар берушілері, тәлімгерлері үшін: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«Педагогика негіздері» - отыз тапсырма;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«Психология негіздері» - жиырма тапсырма;</a:t>
            </a:r>
            <a:endParaRPr kumimoji="0" lang="kk-KZ" altLang="ja-JP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647056" y="4826675"/>
            <a:ext cx="8496944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7. </a:t>
            </a:r>
            <a:r>
              <a:rPr kumimoji="0" lang="kk-KZ" altLang="ja-JP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ПББ нәтижесі шекті деңгейге жеткен кезде оң деп саналады:</a:t>
            </a:r>
            <a:endParaRPr kumimoji="0" lang="ru-RU" altLang="ja-JP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1) барлық лауазымдағы педагогтер үшін: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«педагог» біліктілік санаты - 50%;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«педагог-модератор» біліктілік санаты - 60%;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«педагог-сарапшы» біліктілік санаты - 70%;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«педагог-зерттеуші» біліктілік санаты - 80%;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«педагог-шебер» біліктілік санаты - 90%.</a:t>
            </a:r>
            <a:endParaRPr kumimoji="0" lang="kk-KZ" altLang="ja-JP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84368" y="260648"/>
            <a:ext cx="1023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i="1" dirty="0" smtClean="0">
                <a:solidFill>
                  <a:srgbClr val="FF0000"/>
                </a:solidFill>
              </a:rPr>
              <a:t>1-қадам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9872" y="188640"/>
            <a:ext cx="2045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solidFill>
                  <a:srgbClr val="FF0000"/>
                </a:solidFill>
              </a:rPr>
              <a:t>ПББ (тест тапсыру)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611560" y="1268760"/>
            <a:ext cx="8136904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8. </a:t>
            </a: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Педагогтерге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нұсқау беру уақытын есепке алмағанда, ПББ орындау ұзақтығы: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педагогтер үшін – 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сексен минут,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«Математика», «Физика», «Химия», «Информатика» пәндері үшін – жүз жиырма бес минут; </a:t>
            </a:r>
            <a:endParaRPr kumimoji="0" lang="kk-KZ" altLang="ja-JP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3568" y="2708920"/>
            <a:ext cx="784887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9. ПББ: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 кезекті 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аттестаттауда жылына 1 (бір) рет – тегін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 (бір) рет –ақылы негізде;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мерзімінен бұрын аттестаттауға үміткер педагогтер 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жылына 1 (бір) рет –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тегін; </a:t>
            </a:r>
            <a:endParaRPr kumimoji="0" lang="kk-KZ" altLang="ja-JP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475656" y="980728"/>
          <a:ext cx="7056784" cy="4960042"/>
        </p:xfrm>
        <a:graphic>
          <a:graphicData uri="http://schemas.openxmlformats.org/drawingml/2006/table">
            <a:tbl>
              <a:tblPr/>
              <a:tblGrid>
                <a:gridCol w="1613329"/>
                <a:gridCol w="1613329"/>
                <a:gridCol w="1068839"/>
                <a:gridCol w="1216290"/>
                <a:gridCol w="1544997"/>
              </a:tblGrid>
              <a:tr h="6332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Санаттар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Блок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Пән бойынша балдар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Біліктілік тестінен өту үшін (%)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Біліктілік тестінен өту үшін (балдар)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67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Педагог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«Пәндік білім»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50%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4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«Оқыту әдістемесі»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567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Педагог - модератор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«Пәндік білім»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60%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6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«Оқыту әдістемесі»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567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Педагог - сарапшы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«Пәндік білім»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4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«Оқыту әдістемесі»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567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Педагог - зерттеуші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«Пәндік білім»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4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«Оқыту әдістемесі»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567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Педагог - шебер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«Пәндік білім»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4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«Оқыту әдістемесі»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95936" y="404664"/>
            <a:ext cx="2373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Пән мұғалімдері үшін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3529" y="836712"/>
          <a:ext cx="8640959" cy="5608320"/>
        </p:xfrm>
        <a:graphic>
          <a:graphicData uri="http://schemas.openxmlformats.org/drawingml/2006/table">
            <a:tbl>
              <a:tblPr/>
              <a:tblGrid>
                <a:gridCol w="1141258"/>
                <a:gridCol w="2776272"/>
                <a:gridCol w="1076246"/>
                <a:gridCol w="1713384"/>
                <a:gridCol w="1933799"/>
              </a:tblGrid>
              <a:tr h="3694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Санаттар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Блок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Пән бойынша балдар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Біліктілік тестінен өту үшін (%)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Біліктілік тестінен өту үшін (балдар)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45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Педагог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«Мектепке дейінгі педагогика және психология»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50%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4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«Бейін бойынша тәрбиелеу және оқыту әдістемесі»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945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Педагог - модератор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«Мектепке дейінгі педагогика және психология»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60%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4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«Бейін бойынша тәрбиелеу және оқыту әдістемесі»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945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Педагог - сарапшы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«Мектепке дейінгі педагогика және психология»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70%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4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«Бейін бойынша тәрбиелеу және оқыту әдістемесі»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945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Педагог - зерттеуші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«Мектепке дейінгі педагогика және психология»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80%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4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«Бейін бойынша тәрбиелеу және оқыту әдістемесі»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945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Педагог - шебер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«Мектепке дейінгі педагогика және психология»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90%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4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«Бейін бойынша тәрбиелеу және оқыту әдістемесі»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635896" y="188640"/>
            <a:ext cx="1929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Мектепке дейінгі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683568" y="4941168"/>
            <a:ext cx="806489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Материалдарға (портфолиоға) </a:t>
            </a: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педагогтің эссесі қосылады</a:t>
            </a: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Эсседегі сөздердің саны 250-300 (екі жүз елу – үш жүз) сөзден құралу керек. Эссе тақырыптарын жыл сайын білім беру саласындағы уәкілетті орган айқындайды.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Материалдарды (портфолионы) дайындау кезінде академиялық адалдық қағидаты сақталады.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1187624" y="444301"/>
            <a:ext cx="6732240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0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1) өтініш;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0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2) жеке басын куәландыратын құжат (жеке басын сәйкестендіру үшін талап етіледі) (иесіне қайтарылады) не цифрлық құжаттар сервисінен электрондық құжат (сәйкестендіру үшін);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0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3) білім туралы диплом;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0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4) қайта даярлау курстарынан өткені туралы құжат (бар болса);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0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5) білім беру саласындағы уәкілетті органмен келісілген білім беру бағдарламалары бойынша біліктілікті арттыру курстарынан өткені туралы сертификат;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0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6) қызметкердің еңбек қызметін растайтын құжат;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0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7) ПББ өткендігі туралы сертификат;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0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8) берілген біліктілік санаты туралы куәлік және бұйрық (бұрын біліктілік санаты бар адамдар үшін);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0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9) кәсіби жетістіктерді және тәжірибені жинақтауды (таратуды) растайтын құжаттар;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0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10) білім алушылардың жетістіктерін растайтын құжаттар.</a:t>
            </a:r>
            <a:endParaRPr kumimoji="0" lang="kk-KZ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60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11) Эссе (250–300 сөз)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96336" y="188640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i="1" dirty="0" smtClean="0">
                <a:solidFill>
                  <a:srgbClr val="FF0000"/>
                </a:solidFill>
              </a:rPr>
              <a:t>2-қадам 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9872" y="260648"/>
            <a:ext cx="2525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solidFill>
                  <a:srgbClr val="FF0000"/>
                </a:solidFill>
              </a:rPr>
              <a:t>ПОРТФОЛИО ТАПСЫРУ 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899592" y="-960"/>
            <a:ext cx="774035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54. Бейіні бойынша 30 (отыз) және одан да көп жыл педагогикалық өтілі бар барлық лауазымдардағы педагогтердің қызметінің нәтижелерін кешенді қорытындылау кезінде біліктілік санатын растауда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ПББ-дан өту талап етілмейді.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55. Қызмет нәтижелерін кешенді талдамалық жинақтау материалдары мәлімделген біліктілік санатына сәйкес келген, бірақ ПББ өтудің шекті деңгейіне жетпеген жағдайда педагогке: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біліктілік санатын растаған жағдайда бір деңгейге төмен;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біліктілік санатын беру жағдайында ПББ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нәтижелерінен жоғары емес біліктілік санаты беріледі.</a:t>
            </a:r>
            <a:endParaRPr kumimoji="0" lang="kk-KZ" altLang="ja-JP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899592" y="2708920"/>
            <a:ext cx="770485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56. Біліктілік санатын беру (растау) біліктілік сипаттамаларына және кәсіптік стандартқа сәйкес біліктілік санатынан өту мерзімдері мен </a:t>
            </a:r>
            <a:r>
              <a:rPr kumimoji="0" lang="kk-KZ" altLang="ja-JP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бірізділік принциптерін сақтай </a:t>
            </a:r>
            <a:r>
              <a:rPr kumimoji="0" lang="kk-KZ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отырып жүзеге асырылады: </a:t>
            </a:r>
            <a:endParaRPr kumimoji="0" lang="kk-KZ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2051720" y="4869160"/>
            <a:ext cx="604867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“ПЕДАГОГ” санатына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2022 жылғы 1 қаңтардан бастап қоса алғанда тиісті бейіні бойынша педагогикалық немесе өзге де кәсіптік білімі немесе қайта даярлау туралы құжаты бар білім беру ұйымдарына педагог лауазымына қабылданған біліктілік санаты жоқ тұлғалар;</a:t>
            </a:r>
            <a:endParaRPr kumimoji="0" lang="kk-KZ" altLang="ja-JP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99592" y="3501008"/>
            <a:ext cx="770485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60. </a:t>
            </a:r>
            <a:r>
              <a:rPr kumimoji="0" lang="kk-KZ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Жасы </a:t>
            </a:r>
            <a:r>
              <a:rPr kumimoji="0" lang="kk-KZ" altLang="ja-JP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зейнеткерлікке төрт жылдан аз қалған педагогтер аттестаттау рәсімінен </a:t>
            </a:r>
            <a:r>
              <a:rPr kumimoji="0" lang="kk-KZ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босатылады. Тағайындалған біліктілік санаты оның берген өтініші негізінде зейнеткерлік жасқа толғанға дейін сақталады. </a:t>
            </a:r>
            <a:endParaRPr kumimoji="0" lang="ru-RU" altLang="ja-JP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Зейнеткерлікке шыққаннан кейін педагогикалық қызметті жүзеге асыруды жалғастыратын зейнеткерлік жастағы педагогтер осы Қағиданың 54-тармағына сәйкес аттестаттау рәсімінен өтеді.</a:t>
            </a:r>
            <a:endParaRPr kumimoji="0" lang="kk-KZ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611560" y="1010245"/>
            <a:ext cx="8208912" cy="52322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2) «педагог-модератор» біліктілік санатына</a:t>
            </a:r>
            <a:r>
              <a:rPr kumimoji="0" lang="kk-KZ" altLang="ja-JP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: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endParaRPr kumimoji="0" lang="ru-RU" altLang="ja-JP" sz="1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тиісті бейіні бойынша педагогикалық құжаты бар</a:t>
            </a: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, кемінде екі жыл педагогикалық өтілі бар</a:t>
            </a: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, мынадай кәсіптік құзыреттіліктері бар тұлғалар: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білім алушылардың </a:t>
            </a: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жеке </a:t>
            </a: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ерекшеліктері мен қажеттіліктерін ескере отырып, </a:t>
            </a: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сабақты жоспарлайды және өткізеді,  </a:t>
            </a: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күтілетін нәтижелерге қол жеткізу үшін бағалаудың қажетті әдістемелері мен құралдарын анықтайды;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қауіпсіз және қолайлы білім беру (дамыту) ортасын қолдайды, өз жұмысында этикалық нормаларды қолданады;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білім алушылармен (тәрбиеленушілермен және ата-аналармен (заңды өкілдермен) </a:t>
            </a: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оқыту (оқу, тәрбиелеу) нәтижелерін және жақсарту жолдарын талқылайды;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білім алушылардың (тәрбиеленушілердің) жеке қабілеттері мен қажеттіліктерін ескеретін әріптестердің өзекті нәтижелері мен өз </a:t>
            </a: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тәжірибесін талдайды;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514</a:t>
            </a:r>
            <a:r>
              <a:rPr kumimoji="0" lang="kk-KZ" altLang="ja-JP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бұйрыққа сәйкес </a:t>
            </a: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білім беру ұйымы деңгейінде олимпиадаларға, конкурстарға, </a:t>
            </a: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жарыстарға қатысушылары бар болады;   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білім беру ұйымы деңгейінде олимпиадалардың, конкурстардың, </a:t>
            </a:r>
            <a:r>
              <a:rPr kumimoji="0" lang="kk-KZ" altLang="ja-JP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жарыстардың қатысушысы болып табылады;</a:t>
            </a:r>
            <a:endParaRPr kumimoji="0" lang="kk-KZ" altLang="ja-JP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467544" y="548680"/>
            <a:ext cx="835292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3) «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педагог-сарапшы» біліктілік санатына: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тиісті бейіні бойынша педагогикалық білімі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, кемінде үш жыл педагогикалық өтілі бар, мынадай кәсіптік құзыреттері бар тұлғалар: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«педагог-модератор» біліктілік санатының жалпы талаптарына сәйкес келеді, бұдан басқа: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пәнаралық (пәндік) байланыстарды, бағалау технологиялары мен стратегияларын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жоспарлайды және қолданады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, жеке қабілеттер мен қажеттіліктерді ескереді;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қауіпсіз және қолайлы білім беру (дамыту) ортасын қамтамасыз етеді, өз жұмысында жоғары этикалық нормаларды басшылыққа алады;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білім алушылардың (тәрбиеленушілердің) қабілеттерінің дамуы мен ілгерілеуін бағалайды және қадағалайды;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білім алушылардың (тәрбиеленушілердің) жеке қабілеттері мен қажеттіліктерін дамыту бойынша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өз тәжірибесінің нәтижелерін және әріптестердің өзекті зерттеулерін бағалайды;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аудан/қала (облыстық маңызы бар қала) деңгейінде жұмыстың әртүрлі нысандары арқылы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әріптестеріне әдістемелік қолдау көрсетеді;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514 бұйрыққа  сәйкес аудан/қала (облыстық маңызы бар қала) деңгейіндегі конкурстарға, жарыстарға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қатысушылары бар болады;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аудан, облыс, республикалық маңызы бар қалалар, республика деңгейінде кәсіптік шеберлік конкурстарына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қатысушы болып табылады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;</a:t>
            </a:r>
            <a:endParaRPr kumimoji="0" lang="kk-KZ" altLang="ja-JP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611560" y="106760"/>
            <a:ext cx="8352928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4) «педагог-зерттеуші»  біліктілік санатына: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тиісті бейініне сәйкес жоғары немесе жоғары оқу орнынан кейінгі білімі, кемінде 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бес жыл педагогикалық өтілі бар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, мынадай кәсіптік құзыреттері бар тұлғалар: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«педагог-сарапшы» біліктілік санатының жалпы талаптарына сәйкес келеді, бұдан басқа: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авторлық технологиялар мен бағалау стратегиялары негізінде оқытудың (оқудың, тәрбиелеудің) кіріктірілген үдерісін жүзеге асырады;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қауіпсіз және қолайлы білім беру (дамыту)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ортасын басқарады, әріптестеріне этикалық нормаларды түсінуде қолдау көрсетеді;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педагогикалық қоғамдастық үшін білім алушылардың (тәрбиеленушілердің) даму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мониторингінің нәтижелерін пайдалану бойынша ұсыныстар әзірлейді;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әріптестерімен бірге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сабақты  зерттейді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және білім беру ұйымдарында оқыту тәжірибесін жақсарту үшін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зерттеу нәтижелерін таратады;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облыс деңгейінде (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кемінде 3 (үш) ауданды/ қаланы қамти отырып);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білім беру ұйымдары үшін) 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тәжірибені таратады;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білім басқармасы жанындағы оқу-әдістемелік кеңес ұсынған оқу-әдістемелік кешендерді, бағдарламаларды әзірлейді және енгізеді;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тәлімгерлікті жүзеге асырады;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514 бұйрық бойынша </a:t>
            </a:r>
            <a:r>
              <a:rPr lang="kk-KZ" dirty="0" smtClean="0"/>
              <a:t>облыс, республикалық маңызы бар қалалар, республика деңгейінде</a:t>
            </a:r>
            <a:r>
              <a:rPr lang="kk-KZ" sz="1600" dirty="0" smtClean="0"/>
              <a:t> 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кәсіптік шеберлік конкурстарына қатысушы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немесе педагогтердің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біліктілігін арттыру бойынша жаттықтырушы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(қолданыстағы сертификаты бар) болып табылады;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облыс, республикалық маңызы бар қалалар мен астана, республика (республикалық ведомстволық бағынысты ұйымдар мен салалық мемлекеттік органдардың білім беру ұйымдары үшін)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деңгейінде олимпиадаларға, конкурстарға, жарыстарға қатысушылары бар;</a:t>
            </a:r>
            <a:endParaRPr kumimoji="0" lang="kk-KZ" altLang="ja-JP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899592" y="383758"/>
            <a:ext cx="75608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Педагогтің/бөлім басшысының (меңгерушісінің) және әдістемелік кабинеті (орталық) әдіскерінің біліктілік санатын беруге (растауға) арналған 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комиссия отырысының хаттамасы</a:t>
            </a:r>
            <a:endParaRPr kumimoji="0" lang="kk-KZ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251520" y="1379766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Біліктілік санатын беру (растау) кезеңдерінің қорытындысы бойынша </a:t>
            </a: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комиссияның шешімі: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161476" y="1988840"/>
            <a:ext cx="89825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1) өтініш берілген біліктілік санатына сәйкес келеді;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2) қолданыстағы біліктілік санатына сәйкес келеді;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3) қолданыстағы біліктілік санатынан төмен біліктілік санатына сәйкес келеді.</a:t>
            </a:r>
            <a:endParaRPr kumimoji="0" lang="kk-KZ" altLang="ja-JP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476673"/>
            <a:ext cx="698477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4-параграф. </a:t>
            </a:r>
            <a:r>
              <a:rPr lang="en-US" b="1" dirty="0" err="1" smtClean="0">
                <a:solidFill>
                  <a:srgbClr val="FF0000"/>
                </a:solidFill>
              </a:rPr>
              <a:t>Педагогтерге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біліктілік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санаттарын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мерзімінен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бұрын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</a:rPr>
              <a:t>беру</a:t>
            </a:r>
            <a:r>
              <a:rPr lang="en-US" b="1" dirty="0" smtClean="0">
                <a:solidFill>
                  <a:srgbClr val="FF0000"/>
                </a:solidFill>
              </a:rPr>
              <a:t> (</a:t>
            </a:r>
            <a:r>
              <a:rPr lang="en-US" b="1" dirty="0" err="1" smtClean="0">
                <a:solidFill>
                  <a:srgbClr val="FF0000"/>
                </a:solidFill>
              </a:rPr>
              <a:t>растау</a:t>
            </a:r>
            <a:r>
              <a:rPr lang="en-US" b="1" dirty="0" smtClean="0">
                <a:solidFill>
                  <a:srgbClr val="FF0000"/>
                </a:solidFill>
              </a:rPr>
              <a:t>) </a:t>
            </a:r>
            <a:r>
              <a:rPr lang="en-US" b="1" dirty="0" err="1" smtClean="0">
                <a:solidFill>
                  <a:srgbClr val="FF0000"/>
                </a:solidFill>
              </a:rPr>
              <a:t>тәртібі</a:t>
            </a:r>
            <a:endParaRPr lang="ru-RU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      73. </a:t>
            </a:r>
            <a:r>
              <a:rPr lang="en-US" dirty="0" err="1" smtClean="0"/>
              <a:t>Қызметтің</a:t>
            </a:r>
            <a:r>
              <a:rPr lang="en-US" dirty="0" smtClean="0"/>
              <a:t> </a:t>
            </a:r>
            <a:r>
              <a:rPr lang="en-US" dirty="0" err="1" smtClean="0"/>
              <a:t>тиісті</a:t>
            </a:r>
            <a:r>
              <a:rPr lang="en-US" dirty="0" smtClean="0"/>
              <a:t> </a:t>
            </a:r>
            <a:r>
              <a:rPr lang="en-US" dirty="0" err="1" smtClean="0"/>
              <a:t>нәтижелері</a:t>
            </a:r>
            <a:r>
              <a:rPr lang="en-US" dirty="0" smtClean="0"/>
              <a:t> </a:t>
            </a:r>
            <a:r>
              <a:rPr lang="en-US" dirty="0" err="1" smtClean="0"/>
              <a:t>болған</a:t>
            </a:r>
            <a:r>
              <a:rPr lang="en-US" dirty="0" smtClean="0"/>
              <a:t> </a:t>
            </a:r>
            <a:r>
              <a:rPr lang="en-US" dirty="0" err="1" smtClean="0"/>
              <a:t>кезде</a:t>
            </a:r>
            <a:r>
              <a:rPr lang="en-US" dirty="0" smtClean="0"/>
              <a:t> </a:t>
            </a:r>
            <a:r>
              <a:rPr lang="en-US" dirty="0" err="1" smtClean="0"/>
              <a:t>кезекті</a:t>
            </a:r>
            <a:r>
              <a:rPr lang="en-US" dirty="0" smtClean="0"/>
              <a:t> </a:t>
            </a:r>
            <a:r>
              <a:rPr lang="en-US" dirty="0" err="1" smtClean="0"/>
              <a:t>аттестаттаудан</a:t>
            </a:r>
            <a:r>
              <a:rPr lang="en-US" dirty="0" smtClean="0"/>
              <a:t> </a:t>
            </a:r>
            <a:r>
              <a:rPr lang="en-US" dirty="0" err="1" smtClean="0"/>
              <a:t>кейін</a:t>
            </a:r>
            <a:r>
              <a:rPr lang="en-US" dirty="0" smtClean="0"/>
              <a:t> </a:t>
            </a:r>
            <a:r>
              <a:rPr lang="en-US" dirty="0" err="1" smtClean="0"/>
              <a:t>кемінде</a:t>
            </a:r>
            <a:r>
              <a:rPr lang="en-US" dirty="0" smtClean="0"/>
              <a:t> 2 (</a:t>
            </a:r>
            <a:r>
              <a:rPr lang="en-US" dirty="0" err="1" smtClean="0"/>
              <a:t>екі</a:t>
            </a:r>
            <a:r>
              <a:rPr lang="en-US" dirty="0" smtClean="0"/>
              <a:t>) </a:t>
            </a:r>
            <a:r>
              <a:rPr lang="en-US" dirty="0" err="1" smtClean="0"/>
              <a:t>жыл</a:t>
            </a:r>
            <a:r>
              <a:rPr lang="en-US" dirty="0" smtClean="0"/>
              <a:t> </a:t>
            </a:r>
            <a:r>
              <a:rPr lang="en-US" dirty="0" err="1" smtClean="0"/>
              <a:t>өткен</a:t>
            </a:r>
            <a:r>
              <a:rPr lang="en-US" dirty="0" smtClean="0"/>
              <a:t> </a:t>
            </a:r>
            <a:r>
              <a:rPr lang="en-US" dirty="0" err="1" smtClean="0"/>
              <a:t>соң</a:t>
            </a:r>
            <a:r>
              <a:rPr lang="en-US" dirty="0" smtClean="0"/>
              <a:t> </a:t>
            </a:r>
            <a:r>
              <a:rPr lang="en-US" dirty="0" err="1" smtClean="0"/>
              <a:t>біліктілік</a:t>
            </a:r>
            <a:r>
              <a:rPr lang="en-US" dirty="0" smtClean="0"/>
              <a:t> </a:t>
            </a:r>
            <a:r>
              <a:rPr lang="en-US" dirty="0" err="1" smtClean="0"/>
              <a:t>санатын</a:t>
            </a:r>
            <a:r>
              <a:rPr lang="en-US" dirty="0" smtClean="0"/>
              <a:t> </a:t>
            </a:r>
            <a:r>
              <a:rPr lang="en-US" dirty="0" err="1" smtClean="0"/>
              <a:t>мерзімінен</a:t>
            </a:r>
            <a:r>
              <a:rPr lang="en-US" dirty="0" smtClean="0"/>
              <a:t> </a:t>
            </a:r>
            <a:r>
              <a:rPr lang="en-US" dirty="0" err="1" smtClean="0"/>
              <a:t>бұрын</a:t>
            </a:r>
            <a:r>
              <a:rPr lang="en-US" dirty="0" smtClean="0"/>
              <a:t> </a:t>
            </a:r>
            <a:r>
              <a:rPr lang="en-US" dirty="0" err="1" smtClean="0"/>
              <a:t>беруге</a:t>
            </a:r>
            <a:r>
              <a:rPr lang="en-US" dirty="0" smtClean="0"/>
              <a:t> </a:t>
            </a:r>
            <a:r>
              <a:rPr lang="en-US" dirty="0" err="1" smtClean="0"/>
              <a:t>жол</a:t>
            </a:r>
            <a:r>
              <a:rPr lang="en-US" dirty="0" smtClean="0"/>
              <a:t> </a:t>
            </a:r>
            <a:r>
              <a:rPr lang="en-US" dirty="0" err="1" smtClean="0"/>
              <a:t>беріледі</a:t>
            </a:r>
            <a:r>
              <a:rPr lang="en-US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332656"/>
            <a:ext cx="874846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      1</a:t>
            </a:r>
            <a:r>
              <a:rPr lang="en-US" sz="2000" b="1" dirty="0" smtClean="0"/>
              <a:t>) "</a:t>
            </a:r>
            <a:r>
              <a:rPr lang="en-US" sz="2000" b="1" dirty="0" err="1" smtClean="0">
                <a:solidFill>
                  <a:srgbClr val="FF0000"/>
                </a:solidFill>
              </a:rPr>
              <a:t>педагог-сарапшы</a:t>
            </a:r>
            <a:r>
              <a:rPr lang="en-US" sz="2000" b="1" dirty="0" smtClean="0">
                <a:solidFill>
                  <a:srgbClr val="FF0000"/>
                </a:solidFill>
              </a:rPr>
              <a:t>"</a:t>
            </a:r>
            <a:r>
              <a:rPr lang="en-US" sz="2000" dirty="0" smtClean="0">
                <a:solidFill>
                  <a:srgbClr val="FF0000"/>
                </a:solidFill>
              </a:rPr>
              <a:t> - </a:t>
            </a:r>
            <a:r>
              <a:rPr lang="en-US" sz="2000" b="1" dirty="0" err="1" smtClean="0">
                <a:solidFill>
                  <a:srgbClr val="FF0000"/>
                </a:solidFill>
              </a:rPr>
              <a:t>педагог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кемінде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төрт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талапқа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сәйкес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болуы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тиіс</a:t>
            </a:r>
            <a:r>
              <a:rPr lang="en-US" sz="2000" b="1" dirty="0" smtClean="0">
                <a:solidFill>
                  <a:srgbClr val="FF0000"/>
                </a:solidFill>
              </a:rPr>
              <a:t>:</a:t>
            </a:r>
            <a:endParaRPr lang="ru-RU" sz="2000" b="1" dirty="0" smtClean="0">
              <a:solidFill>
                <a:srgbClr val="FF0000"/>
              </a:solidFill>
            </a:endParaRPr>
          </a:p>
          <a:p>
            <a:r>
              <a:rPr lang="en-US" sz="2000" dirty="0" smtClean="0"/>
              <a:t>     </a:t>
            </a:r>
            <a:endParaRPr lang="kk-KZ" sz="2000" dirty="0" smtClean="0"/>
          </a:p>
          <a:p>
            <a:r>
              <a:rPr lang="kk-KZ" sz="2000" dirty="0" smtClean="0"/>
              <a:t>№514 бұйрыққа </a:t>
            </a:r>
            <a:r>
              <a:rPr lang="en-US" sz="2000" dirty="0" err="1" smtClean="0"/>
              <a:t>сәйкес</a:t>
            </a:r>
            <a:endParaRPr lang="kk-KZ" sz="2000" dirty="0" smtClean="0"/>
          </a:p>
          <a:p>
            <a:r>
              <a:rPr lang="kk-KZ" sz="2000" dirty="0" smtClean="0">
                <a:solidFill>
                  <a:srgbClr val="FF0000"/>
                </a:solidFill>
              </a:rPr>
              <a:t>1) 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/>
              <a:t>облыстық</a:t>
            </a:r>
            <a:r>
              <a:rPr lang="en-US" sz="2000" dirty="0" smtClean="0"/>
              <a:t>, </a:t>
            </a:r>
            <a:r>
              <a:rPr lang="en-US" sz="2000" dirty="0" err="1" smtClean="0"/>
              <a:t>республикалық</a:t>
            </a:r>
            <a:r>
              <a:rPr lang="en-US" sz="2000" dirty="0" smtClean="0"/>
              <a:t> </a:t>
            </a:r>
            <a:r>
              <a:rPr lang="en-US" sz="2000" dirty="0" err="1" smtClean="0"/>
              <a:t>деңгейлердегі</a:t>
            </a:r>
            <a:r>
              <a:rPr lang="en-US" sz="2000" dirty="0" smtClean="0"/>
              <a:t> </a:t>
            </a:r>
            <a:r>
              <a:rPr lang="en-US" sz="2000" dirty="0" err="1" smtClean="0"/>
              <a:t>кәсіптік</a:t>
            </a:r>
            <a:r>
              <a:rPr lang="en-US" sz="2000" dirty="0" smtClean="0"/>
              <a:t> </a:t>
            </a:r>
            <a:r>
              <a:rPr lang="en-US" sz="2000" dirty="0" err="1" smtClean="0"/>
              <a:t>шеберлік</a:t>
            </a:r>
            <a:r>
              <a:rPr lang="en-US" sz="2000" dirty="0" smtClean="0"/>
              <a:t> </a:t>
            </a:r>
            <a:r>
              <a:rPr lang="en-US" sz="2000" dirty="0" err="1" smtClean="0"/>
              <a:t>конкурстарының</a:t>
            </a:r>
            <a:r>
              <a:rPr lang="en-US" sz="2000" dirty="0" smtClean="0"/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жүлдегері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немесе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</a:rPr>
              <a:t>жеңімпазы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/>
              <a:t>болып</a:t>
            </a:r>
            <a:r>
              <a:rPr lang="en-US" sz="2000" dirty="0" smtClean="0"/>
              <a:t> </a:t>
            </a:r>
            <a:r>
              <a:rPr lang="en-US" sz="2000" dirty="0" err="1" smtClean="0"/>
              <a:t>табылады</a:t>
            </a:r>
            <a:r>
              <a:rPr lang="en-US" sz="2000" dirty="0" smtClean="0"/>
              <a:t>;</a:t>
            </a:r>
            <a:endParaRPr lang="ru-RU" sz="2000" dirty="0" smtClean="0"/>
          </a:p>
          <a:p>
            <a:r>
              <a:rPr lang="en-US" sz="2000" dirty="0" smtClean="0"/>
              <a:t>    </a:t>
            </a:r>
            <a:r>
              <a:rPr lang="en-US" sz="2000" dirty="0" smtClean="0">
                <a:solidFill>
                  <a:srgbClr val="FF0000"/>
                </a:solidFill>
              </a:rPr>
              <a:t>  </a:t>
            </a:r>
            <a:r>
              <a:rPr lang="kk-KZ" sz="2000" dirty="0" smtClean="0">
                <a:solidFill>
                  <a:srgbClr val="FF0000"/>
                </a:solidFill>
              </a:rPr>
              <a:t>2) </a:t>
            </a:r>
            <a:r>
              <a:rPr lang="en-US" sz="2000" dirty="0" err="1" smtClean="0"/>
              <a:t>облыстық</a:t>
            </a:r>
            <a:r>
              <a:rPr lang="en-US" sz="2000" dirty="0" smtClean="0"/>
              <a:t>, </a:t>
            </a:r>
            <a:r>
              <a:rPr lang="en-US" sz="2000" dirty="0" err="1" smtClean="0"/>
              <a:t>республикалық</a:t>
            </a:r>
            <a:r>
              <a:rPr lang="en-US" sz="2000" dirty="0" smtClean="0"/>
              <a:t> </a:t>
            </a:r>
            <a:r>
              <a:rPr lang="en-US" sz="2000" dirty="0" err="1" smtClean="0"/>
              <a:t>деңгейдегі</a:t>
            </a:r>
            <a:r>
              <a:rPr lang="en-US" sz="2000" dirty="0" smtClean="0"/>
              <a:t> </a:t>
            </a:r>
            <a:r>
              <a:rPr lang="en-US" sz="2000" dirty="0" err="1" smtClean="0"/>
              <a:t>олимпиадалардың</a:t>
            </a:r>
            <a:r>
              <a:rPr lang="en-US" sz="2000" dirty="0" smtClean="0"/>
              <a:t>, </a:t>
            </a:r>
            <a:r>
              <a:rPr lang="en-US" sz="2000" dirty="0" err="1" smtClean="0"/>
              <a:t>конкурстардың</a:t>
            </a:r>
            <a:r>
              <a:rPr lang="en-US" sz="2000" dirty="0" smtClean="0"/>
              <a:t>, </a:t>
            </a:r>
            <a:r>
              <a:rPr lang="en-US" sz="2000" dirty="0" err="1" smtClean="0"/>
              <a:t>жарыстардың</a:t>
            </a:r>
            <a:r>
              <a:rPr lang="en-US" sz="2000" dirty="0" smtClean="0"/>
              <a:t>, </a:t>
            </a:r>
            <a:r>
              <a:rPr lang="en-US" sz="2000" dirty="0" err="1" smtClean="0"/>
              <a:t>чемпионаттардың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жеңімпазын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немесе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жүлдегерін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дайындаған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/>
              <a:t>педагогтер</a:t>
            </a:r>
            <a:r>
              <a:rPr lang="en-US" sz="2000" dirty="0" smtClean="0"/>
              <a:t>;</a:t>
            </a:r>
            <a:endParaRPr lang="ru-RU" sz="2000" dirty="0" smtClean="0"/>
          </a:p>
          <a:p>
            <a:r>
              <a:rPr lang="en-US" sz="2000" dirty="0" smtClean="0"/>
              <a:t>   </a:t>
            </a:r>
            <a:r>
              <a:rPr lang="en-US" sz="2000" dirty="0" smtClean="0">
                <a:solidFill>
                  <a:srgbClr val="FF0000"/>
                </a:solidFill>
              </a:rPr>
              <a:t> </a:t>
            </a:r>
            <a:r>
              <a:rPr lang="kk-KZ" sz="2000" dirty="0" smtClean="0">
                <a:solidFill>
                  <a:srgbClr val="FF0000"/>
                </a:solidFill>
              </a:rPr>
              <a:t>3) </a:t>
            </a:r>
            <a:r>
              <a:rPr lang="en-US" sz="2000" dirty="0" smtClean="0"/>
              <a:t> 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аудандық</a:t>
            </a:r>
            <a:r>
              <a:rPr lang="en-US" sz="2000" dirty="0" smtClean="0">
                <a:solidFill>
                  <a:srgbClr val="FF0000"/>
                </a:solidFill>
              </a:rPr>
              <a:t>/</a:t>
            </a:r>
            <a:r>
              <a:rPr lang="en-US" sz="2000" dirty="0" err="1" smtClean="0">
                <a:solidFill>
                  <a:srgbClr val="FF0000"/>
                </a:solidFill>
              </a:rPr>
              <a:t>қалалық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деңгейдегі</a:t>
            </a:r>
            <a:r>
              <a:rPr lang="en-US" sz="2000" dirty="0" smtClean="0">
                <a:solidFill>
                  <a:srgbClr val="FF0000"/>
                </a:solidFill>
              </a:rPr>
              <a:t> "</a:t>
            </a:r>
            <a:r>
              <a:rPr lang="en-US" sz="2000" dirty="0" err="1" smtClean="0">
                <a:solidFill>
                  <a:srgbClr val="FF0000"/>
                </a:solidFill>
              </a:rPr>
              <a:t>Үздік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педагог</a:t>
            </a:r>
            <a:r>
              <a:rPr lang="en-US" sz="2000" dirty="0" smtClean="0">
                <a:solidFill>
                  <a:srgbClr val="FF0000"/>
                </a:solidFill>
              </a:rPr>
              <a:t>" </a:t>
            </a:r>
            <a:r>
              <a:rPr lang="en-US" sz="2000" dirty="0" err="1" smtClean="0">
                <a:solidFill>
                  <a:srgbClr val="FF0000"/>
                </a:solidFill>
              </a:rPr>
              <a:t>атағына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ие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болған</a:t>
            </a:r>
            <a:r>
              <a:rPr lang="en-US" sz="2000" dirty="0" smtClean="0">
                <a:solidFill>
                  <a:srgbClr val="FF0000"/>
                </a:solidFill>
              </a:rPr>
              <a:t>;</a:t>
            </a:r>
            <a:endParaRPr lang="ru-RU" sz="2000" dirty="0" smtClean="0">
              <a:solidFill>
                <a:srgbClr val="FF0000"/>
              </a:solidFill>
            </a:endParaRPr>
          </a:p>
          <a:p>
            <a:r>
              <a:rPr lang="en-US" sz="2000" dirty="0" smtClean="0"/>
              <a:t>   </a:t>
            </a:r>
            <a:r>
              <a:rPr lang="en-US" sz="2000" dirty="0" smtClean="0">
                <a:solidFill>
                  <a:srgbClr val="FF0000"/>
                </a:solidFill>
              </a:rPr>
              <a:t>   </a:t>
            </a:r>
            <a:r>
              <a:rPr lang="kk-KZ" sz="2000" dirty="0" smtClean="0">
                <a:solidFill>
                  <a:srgbClr val="FF0000"/>
                </a:solidFill>
              </a:rPr>
              <a:t>4) </a:t>
            </a:r>
            <a:r>
              <a:rPr lang="en-US" sz="2000" dirty="0" err="1" smtClean="0"/>
              <a:t>облыс</a:t>
            </a:r>
            <a:r>
              <a:rPr lang="en-US" sz="2000" dirty="0" smtClean="0"/>
              <a:t>, </a:t>
            </a:r>
            <a:r>
              <a:rPr lang="en-US" sz="2000" dirty="0" err="1" smtClean="0"/>
              <a:t>республикалық</a:t>
            </a:r>
            <a:r>
              <a:rPr lang="en-US" sz="2000" dirty="0" smtClean="0"/>
              <a:t> </a:t>
            </a:r>
            <a:r>
              <a:rPr lang="en-US" sz="2000" dirty="0" err="1" smtClean="0"/>
              <a:t>маңызы</a:t>
            </a:r>
            <a:r>
              <a:rPr lang="en-US" sz="2000" dirty="0" smtClean="0"/>
              <a:t> </a:t>
            </a:r>
            <a:r>
              <a:rPr lang="en-US" sz="2000" dirty="0" err="1" smtClean="0"/>
              <a:t>бар</a:t>
            </a:r>
            <a:r>
              <a:rPr lang="en-US" sz="2000" dirty="0" smtClean="0"/>
              <a:t> </a:t>
            </a:r>
            <a:r>
              <a:rPr lang="en-US" sz="2000" dirty="0" err="1" smtClean="0"/>
              <a:t>қалалар</a:t>
            </a:r>
            <a:r>
              <a:rPr lang="en-US" sz="2000" dirty="0" smtClean="0"/>
              <a:t>, </a:t>
            </a:r>
            <a:r>
              <a:rPr lang="en-US" sz="2000" dirty="0" err="1" smtClean="0"/>
              <a:t>республика</a:t>
            </a:r>
            <a:r>
              <a:rPr lang="en-US" sz="2000" dirty="0" smtClean="0"/>
              <a:t> </a:t>
            </a:r>
            <a:r>
              <a:rPr lang="en-US" sz="2000" dirty="0" err="1" smtClean="0"/>
              <a:t>деңгейінде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тәжірибені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жинақтайды</a:t>
            </a:r>
            <a:r>
              <a:rPr lang="en-US" sz="2000" dirty="0" smtClean="0">
                <a:solidFill>
                  <a:srgbClr val="FF0000"/>
                </a:solidFill>
              </a:rPr>
              <a:t>;</a:t>
            </a:r>
            <a:endParaRPr lang="ru-RU" sz="2000" dirty="0" smtClean="0">
              <a:solidFill>
                <a:srgbClr val="FF0000"/>
              </a:solidFill>
            </a:endParaRPr>
          </a:p>
          <a:p>
            <a:r>
              <a:rPr lang="en-US" sz="2000" dirty="0" smtClean="0"/>
              <a:t>    </a:t>
            </a:r>
            <a:r>
              <a:rPr lang="kk-KZ" sz="2000" dirty="0" smtClean="0">
                <a:solidFill>
                  <a:srgbClr val="FF0000"/>
                </a:solidFill>
              </a:rPr>
              <a:t>5) </a:t>
            </a:r>
            <a:r>
              <a:rPr lang="en-US" sz="2000" dirty="0" smtClean="0"/>
              <a:t>  </a:t>
            </a:r>
            <a:r>
              <a:rPr lang="en-US" sz="2000" dirty="0" err="1" smtClean="0"/>
              <a:t>облыс</a:t>
            </a:r>
            <a:r>
              <a:rPr lang="en-US" sz="2000" dirty="0" smtClean="0"/>
              <a:t>, </a:t>
            </a:r>
            <a:r>
              <a:rPr lang="en-US" sz="2000" dirty="0" err="1" smtClean="0"/>
              <a:t>республикалық</a:t>
            </a:r>
            <a:r>
              <a:rPr lang="en-US" sz="2000" dirty="0" smtClean="0"/>
              <a:t> </a:t>
            </a:r>
            <a:r>
              <a:rPr lang="en-US" sz="2000" dirty="0" err="1" smtClean="0"/>
              <a:t>маңызы</a:t>
            </a:r>
            <a:r>
              <a:rPr lang="en-US" sz="2000" dirty="0" smtClean="0"/>
              <a:t> </a:t>
            </a:r>
            <a:r>
              <a:rPr lang="en-US" sz="2000" dirty="0" err="1" smtClean="0"/>
              <a:t>бар</a:t>
            </a:r>
            <a:r>
              <a:rPr lang="en-US" sz="2000" dirty="0" smtClean="0"/>
              <a:t> </a:t>
            </a:r>
            <a:r>
              <a:rPr lang="en-US" sz="2000" dirty="0" err="1" smtClean="0"/>
              <a:t>қалалар</a:t>
            </a:r>
            <a:r>
              <a:rPr lang="en-US" sz="2000" dirty="0" smtClean="0"/>
              <a:t>, </a:t>
            </a:r>
            <a:r>
              <a:rPr lang="en-US" sz="2000" dirty="0" err="1" smtClean="0"/>
              <a:t>республика</a:t>
            </a:r>
            <a:r>
              <a:rPr lang="en-US" sz="2000" dirty="0" smtClean="0"/>
              <a:t> </a:t>
            </a:r>
            <a:r>
              <a:rPr lang="en-US" sz="2000" dirty="0" err="1" smtClean="0"/>
              <a:t>деңгейінде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педагогтер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үшін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іс-шаралар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өткізуге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қатысады</a:t>
            </a:r>
            <a:r>
              <a:rPr lang="en-US" sz="2000" dirty="0" smtClean="0">
                <a:solidFill>
                  <a:srgbClr val="FF0000"/>
                </a:solidFill>
              </a:rPr>
              <a:t>;</a:t>
            </a:r>
            <a:endParaRPr lang="ru-RU" sz="2000" dirty="0" smtClean="0">
              <a:solidFill>
                <a:srgbClr val="FF0000"/>
              </a:solidFill>
            </a:endParaRPr>
          </a:p>
          <a:p>
            <a:r>
              <a:rPr lang="en-US" sz="2000" dirty="0" smtClean="0"/>
              <a:t>      С1 (CEFR) </a:t>
            </a:r>
            <a:r>
              <a:rPr lang="en-US" sz="2000" dirty="0" err="1" smtClean="0"/>
              <a:t>деңгейінде</a:t>
            </a:r>
            <a:r>
              <a:rPr lang="en-US" sz="2000" dirty="0" smtClean="0"/>
              <a:t> </a:t>
            </a:r>
            <a:r>
              <a:rPr lang="en-US" sz="2000" dirty="0" err="1" smtClean="0"/>
              <a:t>ағылшын</a:t>
            </a:r>
            <a:r>
              <a:rPr lang="en-US" sz="2000" dirty="0" smtClean="0"/>
              <a:t> </a:t>
            </a:r>
            <a:r>
              <a:rPr lang="en-US" sz="2000" dirty="0" err="1" smtClean="0"/>
              <a:t>тілін</a:t>
            </a:r>
            <a:r>
              <a:rPr lang="en-US" sz="2000" dirty="0" smtClean="0"/>
              <a:t> </a:t>
            </a:r>
            <a:r>
              <a:rPr lang="en-US" sz="2000" dirty="0" err="1" smtClean="0"/>
              <a:t>меңгерген</a:t>
            </a:r>
            <a:r>
              <a:rPr lang="en-US" sz="2000" dirty="0" smtClean="0"/>
              <a:t> </a:t>
            </a:r>
            <a:r>
              <a:rPr lang="en-US" sz="2000" dirty="0" err="1" smtClean="0"/>
              <a:t>және</a:t>
            </a:r>
            <a:r>
              <a:rPr lang="en-US" sz="2000" dirty="0" smtClean="0"/>
              <a:t> </a:t>
            </a:r>
            <a:r>
              <a:rPr lang="en-US" sz="2000" dirty="0" err="1" smtClean="0"/>
              <a:t>пәндерді</a:t>
            </a:r>
            <a:r>
              <a:rPr lang="en-US" sz="2000" dirty="0" smtClean="0"/>
              <a:t> </a:t>
            </a:r>
            <a:r>
              <a:rPr lang="en-US" sz="2000" dirty="0" err="1" smtClean="0"/>
              <a:t>ағылшын</a:t>
            </a:r>
            <a:r>
              <a:rPr lang="en-US" sz="2000" dirty="0" smtClean="0"/>
              <a:t> </a:t>
            </a:r>
            <a:r>
              <a:rPr lang="en-US" sz="2000" dirty="0" err="1" smtClean="0"/>
              <a:t>тілінде</a:t>
            </a:r>
            <a:r>
              <a:rPr lang="en-US" sz="2000" dirty="0" smtClean="0"/>
              <a:t> </a:t>
            </a:r>
            <a:r>
              <a:rPr lang="en-US" sz="2000" dirty="0" err="1" smtClean="0"/>
              <a:t>оқытатын</a:t>
            </a:r>
            <a:r>
              <a:rPr lang="en-US" sz="2000" dirty="0" smtClean="0"/>
              <a:t> </a:t>
            </a:r>
            <a:r>
              <a:rPr lang="en-US" sz="2000" dirty="0" err="1" smtClean="0"/>
              <a:t>адамдар</a:t>
            </a:r>
            <a:r>
              <a:rPr lang="en-US" sz="2000" dirty="0" smtClean="0"/>
              <a:t>;</a:t>
            </a:r>
            <a:endParaRPr lang="ru-RU" sz="2000" dirty="0" smtClean="0"/>
          </a:p>
          <a:p>
            <a:r>
              <a:rPr lang="en-US" sz="2000" dirty="0" smtClean="0"/>
              <a:t>      </a:t>
            </a:r>
            <a:r>
              <a:rPr lang="en-US" sz="2000" dirty="0" err="1" smtClean="0"/>
              <a:t>бейіндік</a:t>
            </a:r>
            <a:r>
              <a:rPr lang="en-US" sz="2000" dirty="0" smtClean="0"/>
              <a:t> </a:t>
            </a:r>
            <a:r>
              <a:rPr lang="en-US" sz="2000" dirty="0" err="1" smtClean="0"/>
              <a:t>пән</a:t>
            </a:r>
            <a:r>
              <a:rPr lang="en-US" sz="2000" dirty="0" smtClean="0"/>
              <a:t> </a:t>
            </a:r>
            <a:r>
              <a:rPr lang="en-US" sz="2000" dirty="0" err="1" smtClean="0"/>
              <a:t>бойынша</a:t>
            </a:r>
            <a:r>
              <a:rPr lang="en-US" sz="2000" dirty="0" smtClean="0"/>
              <a:t> </a:t>
            </a:r>
            <a:r>
              <a:rPr lang="en-US" sz="2000" dirty="0" err="1" smtClean="0"/>
              <a:t>халықаралық</a:t>
            </a:r>
            <a:r>
              <a:rPr lang="en-US" sz="2000" dirty="0" smtClean="0"/>
              <a:t> </a:t>
            </a:r>
            <a:r>
              <a:rPr lang="en-US" sz="2000" dirty="0" err="1" smtClean="0"/>
              <a:t>дәрежедегі</a:t>
            </a:r>
            <a:r>
              <a:rPr lang="en-US" sz="2000" dirty="0" smtClean="0"/>
              <a:t> </a:t>
            </a:r>
            <a:r>
              <a:rPr lang="en-US" sz="2000" dirty="0" err="1" smtClean="0"/>
              <a:t>кандидат</a:t>
            </a:r>
            <a:r>
              <a:rPr lang="en-US" sz="2000" dirty="0" smtClean="0"/>
              <a:t> </a:t>
            </a:r>
            <a:r>
              <a:rPr lang="en-US" sz="2000" dirty="0" err="1" smtClean="0"/>
              <a:t>немесе</a:t>
            </a:r>
            <a:r>
              <a:rPr lang="en-US" sz="2000" dirty="0" smtClean="0"/>
              <a:t> </a:t>
            </a:r>
            <a:r>
              <a:rPr lang="en-US" sz="2000" dirty="0" err="1" smtClean="0"/>
              <a:t>спорт</a:t>
            </a:r>
            <a:r>
              <a:rPr lang="en-US" sz="2000" dirty="0" smtClean="0"/>
              <a:t> </a:t>
            </a:r>
            <a:r>
              <a:rPr lang="en-US" sz="2000" dirty="0" err="1" smtClean="0"/>
              <a:t>шебері</a:t>
            </a:r>
            <a:r>
              <a:rPr lang="en-US" sz="2000" dirty="0" smtClean="0"/>
              <a:t> </a:t>
            </a:r>
            <a:r>
              <a:rPr lang="en-US" sz="2000" dirty="0" err="1" smtClean="0"/>
              <a:t>болып</a:t>
            </a:r>
            <a:r>
              <a:rPr lang="en-US" sz="2000" dirty="0" smtClean="0"/>
              <a:t> </a:t>
            </a:r>
            <a:r>
              <a:rPr lang="en-US" sz="2000" dirty="0" err="1" smtClean="0"/>
              <a:t>табылатын</a:t>
            </a:r>
            <a:r>
              <a:rPr lang="en-US" sz="2000" dirty="0" smtClean="0"/>
              <a:t> </a:t>
            </a:r>
            <a:r>
              <a:rPr lang="en-US" sz="2000" dirty="0" err="1" smtClean="0"/>
              <a:t>адамдар</a:t>
            </a:r>
            <a:r>
              <a:rPr lang="en-US" sz="2000" dirty="0" smtClean="0"/>
              <a:t>;</a:t>
            </a:r>
            <a:endParaRPr lang="ru-RU" sz="2000" dirty="0" smtClean="0"/>
          </a:p>
          <a:p>
            <a:r>
              <a:rPr lang="en-US" sz="2000" dirty="0" smtClean="0"/>
              <a:t>       </a:t>
            </a:r>
            <a:r>
              <a:rPr lang="en-US" sz="2000" dirty="0" err="1" smtClean="0"/>
              <a:t>бейіні</a:t>
            </a:r>
            <a:r>
              <a:rPr lang="en-US" sz="2000" dirty="0" smtClean="0"/>
              <a:t> </a:t>
            </a:r>
            <a:r>
              <a:rPr lang="en-US" sz="2000" dirty="0" err="1" smtClean="0"/>
              <a:t>бойынша</a:t>
            </a:r>
            <a:r>
              <a:rPr lang="en-US" sz="2000" dirty="0" smtClean="0"/>
              <a:t> </a:t>
            </a:r>
            <a:r>
              <a:rPr lang="en-US" sz="2000" dirty="0" err="1" smtClean="0"/>
              <a:t>жоғары</a:t>
            </a:r>
            <a:r>
              <a:rPr lang="en-US" sz="2000" dirty="0" smtClean="0"/>
              <a:t> </a:t>
            </a:r>
            <a:r>
              <a:rPr lang="en-US" sz="2000" dirty="0" err="1" smtClean="0"/>
              <a:t>біліктілік</a:t>
            </a:r>
            <a:r>
              <a:rPr lang="en-US" sz="2000" dirty="0" smtClean="0"/>
              <a:t> </a:t>
            </a:r>
            <a:r>
              <a:rPr lang="en-US" sz="2000" dirty="0" err="1" smtClean="0"/>
              <a:t>разряды</a:t>
            </a:r>
            <a:r>
              <a:rPr lang="en-US" sz="2000" dirty="0" smtClean="0"/>
              <a:t> </a:t>
            </a:r>
            <a:r>
              <a:rPr lang="en-US" sz="2000" dirty="0" err="1" smtClean="0"/>
              <a:t>бар</a:t>
            </a:r>
            <a:r>
              <a:rPr lang="en-US" sz="2000" dirty="0" smtClean="0"/>
              <a:t> </a:t>
            </a:r>
            <a:r>
              <a:rPr lang="en-US" sz="2000" dirty="0" err="1" smtClean="0"/>
              <a:t>өндірістік</a:t>
            </a:r>
            <a:r>
              <a:rPr lang="en-US" sz="2000" dirty="0" smtClean="0"/>
              <a:t> </a:t>
            </a:r>
            <a:r>
              <a:rPr lang="en-US" sz="2000" dirty="0" err="1" smtClean="0"/>
              <a:t>оқыту</a:t>
            </a:r>
            <a:r>
              <a:rPr lang="en-US" sz="2000" dirty="0" smtClean="0"/>
              <a:t> </a:t>
            </a:r>
            <a:r>
              <a:rPr lang="en-US" sz="2000" dirty="0" err="1" smtClean="0"/>
              <a:t>шеберлері</a:t>
            </a:r>
            <a:r>
              <a:rPr lang="en-US" sz="2000" dirty="0" smtClean="0"/>
              <a:t>. 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548680"/>
            <a:ext cx="8208912" cy="56015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dirty="0" smtClean="0"/>
              <a:t> </a:t>
            </a:r>
            <a:r>
              <a:rPr lang="en-US" sz="2000" dirty="0" smtClean="0">
                <a:solidFill>
                  <a:srgbClr val="FF0000"/>
                </a:solidFill>
              </a:rPr>
              <a:t>"</a:t>
            </a:r>
            <a:r>
              <a:rPr lang="en-US" sz="2000" dirty="0" err="1" smtClean="0">
                <a:solidFill>
                  <a:srgbClr val="FF0000"/>
                </a:solidFill>
              </a:rPr>
              <a:t>педагог-зерттеуші</a:t>
            </a:r>
            <a:r>
              <a:rPr lang="en-US" sz="2000" dirty="0" smtClean="0">
                <a:solidFill>
                  <a:srgbClr val="FF0000"/>
                </a:solidFill>
              </a:rPr>
              <a:t>" - </a:t>
            </a:r>
            <a:r>
              <a:rPr lang="en-US" sz="2000" dirty="0" err="1" smtClean="0">
                <a:solidFill>
                  <a:srgbClr val="FF0000"/>
                </a:solidFill>
              </a:rPr>
              <a:t>педагог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кемінде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бес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талапқа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сәйкес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болуы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тиіс</a:t>
            </a:r>
            <a:r>
              <a:rPr lang="en-US" sz="2000" dirty="0" smtClean="0">
                <a:solidFill>
                  <a:srgbClr val="FF0000"/>
                </a:solidFill>
              </a:rPr>
              <a:t>: </a:t>
            </a:r>
            <a:endParaRPr lang="kk-KZ" sz="2000" dirty="0" smtClean="0">
              <a:solidFill>
                <a:srgbClr val="FF0000"/>
              </a:solidFill>
            </a:endParaRPr>
          </a:p>
          <a:p>
            <a:endParaRPr lang="ru-RU" dirty="0" smtClean="0">
              <a:solidFill>
                <a:srgbClr val="FF0000"/>
              </a:solidFill>
            </a:endParaRPr>
          </a:p>
          <a:p>
            <a:r>
              <a:rPr lang="en-US" dirty="0" smtClean="0"/>
              <a:t>  </a:t>
            </a:r>
            <a:r>
              <a:rPr lang="en-US" b="1" dirty="0" smtClean="0">
                <a:solidFill>
                  <a:srgbClr val="FF0000"/>
                </a:solidFill>
              </a:rPr>
              <a:t>  </a:t>
            </a:r>
            <a:r>
              <a:rPr lang="en-US" sz="2000" b="1" dirty="0" smtClean="0">
                <a:solidFill>
                  <a:srgbClr val="FF0000"/>
                </a:solidFill>
              </a:rPr>
              <a:t> </a:t>
            </a:r>
            <a:r>
              <a:rPr lang="kk-KZ" sz="2000" b="1" dirty="0" smtClean="0">
                <a:solidFill>
                  <a:srgbClr val="FF0000"/>
                </a:solidFill>
              </a:rPr>
              <a:t>1)</a:t>
            </a:r>
            <a:r>
              <a:rPr lang="kk-KZ" sz="2000" dirty="0" smtClean="0"/>
              <a:t> </a:t>
            </a:r>
            <a:r>
              <a:rPr lang="en-US" sz="2000" dirty="0" err="1" smtClean="0"/>
              <a:t>республикалық</a:t>
            </a:r>
            <a:r>
              <a:rPr lang="en-US" sz="2000" dirty="0" smtClean="0"/>
              <a:t>, </a:t>
            </a:r>
            <a:r>
              <a:rPr lang="en-US" sz="2000" dirty="0" err="1" smtClean="0"/>
              <a:t>халықаралық</a:t>
            </a:r>
            <a:r>
              <a:rPr lang="en-US" sz="2000" dirty="0" smtClean="0"/>
              <a:t> </a:t>
            </a:r>
            <a:r>
              <a:rPr lang="en-US" sz="2000" dirty="0" err="1" smtClean="0"/>
              <a:t>деңгейде</a:t>
            </a:r>
            <a:r>
              <a:rPr lang="en-US" sz="2000" dirty="0" smtClean="0"/>
              <a:t> </a:t>
            </a:r>
            <a:r>
              <a:rPr lang="en-US" sz="2000" dirty="0" err="1" smtClean="0"/>
              <a:t>кәсіби</a:t>
            </a:r>
            <a:r>
              <a:rPr lang="en-US" sz="2000" dirty="0" smtClean="0"/>
              <a:t> </a:t>
            </a:r>
            <a:r>
              <a:rPr lang="en-US" sz="2000" dirty="0" err="1" smtClean="0"/>
              <a:t>шеберлік</a:t>
            </a:r>
            <a:r>
              <a:rPr lang="en-US" sz="2000" dirty="0" smtClean="0"/>
              <a:t> </a:t>
            </a:r>
            <a:r>
              <a:rPr lang="en-US" sz="2000" dirty="0" err="1" smtClean="0"/>
              <a:t>конкурстарының</a:t>
            </a:r>
            <a:r>
              <a:rPr lang="en-US" sz="2000" dirty="0" smtClean="0"/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жүлдегері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немесе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</a:rPr>
              <a:t>жеңімпазы</a:t>
            </a:r>
            <a:r>
              <a:rPr lang="en-US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err="1" smtClean="0"/>
              <a:t>болып</a:t>
            </a:r>
            <a:r>
              <a:rPr lang="en-US" sz="2000" dirty="0" smtClean="0"/>
              <a:t> </a:t>
            </a:r>
            <a:r>
              <a:rPr lang="en-US" sz="2000" dirty="0" err="1" smtClean="0"/>
              <a:t>табылады</a:t>
            </a:r>
            <a:r>
              <a:rPr lang="en-US" sz="2000" dirty="0" smtClean="0"/>
              <a:t>;</a:t>
            </a:r>
            <a:endParaRPr lang="ru-RU" sz="2000" dirty="0" smtClean="0"/>
          </a:p>
          <a:p>
            <a:r>
              <a:rPr lang="en-US" sz="2000" dirty="0" smtClean="0"/>
              <a:t>     </a:t>
            </a:r>
            <a:r>
              <a:rPr lang="en-US" sz="2000" b="1" dirty="0" smtClean="0">
                <a:solidFill>
                  <a:srgbClr val="FF0000"/>
                </a:solidFill>
              </a:rPr>
              <a:t> </a:t>
            </a:r>
            <a:r>
              <a:rPr lang="kk-KZ" sz="2000" b="1" dirty="0" smtClean="0">
                <a:solidFill>
                  <a:srgbClr val="FF0000"/>
                </a:solidFill>
              </a:rPr>
              <a:t>2)</a:t>
            </a:r>
            <a:r>
              <a:rPr lang="kk-KZ" sz="2000" dirty="0" smtClean="0"/>
              <a:t> </a:t>
            </a:r>
            <a:r>
              <a:rPr lang="en-US" sz="2000" dirty="0" smtClean="0"/>
              <a:t> </a:t>
            </a:r>
            <a:r>
              <a:rPr lang="en-US" sz="2000" dirty="0" err="1" smtClean="0"/>
              <a:t>республикалық</a:t>
            </a:r>
            <a:r>
              <a:rPr lang="en-US" sz="2000" dirty="0" smtClean="0"/>
              <a:t>, </a:t>
            </a:r>
            <a:r>
              <a:rPr lang="en-US" sz="2000" dirty="0" err="1" smtClean="0"/>
              <a:t>халықаралық</a:t>
            </a:r>
            <a:r>
              <a:rPr lang="en-US" sz="2000" dirty="0" smtClean="0"/>
              <a:t> </a:t>
            </a:r>
            <a:r>
              <a:rPr lang="en-US" sz="2000" dirty="0" err="1" smtClean="0"/>
              <a:t>деңгейдегі</a:t>
            </a:r>
            <a:r>
              <a:rPr lang="en-US" sz="2000" dirty="0" smtClean="0"/>
              <a:t> </a:t>
            </a:r>
            <a:r>
              <a:rPr lang="en-US" sz="2000" dirty="0" err="1" smtClean="0"/>
              <a:t>олимпиадалардың</a:t>
            </a:r>
            <a:r>
              <a:rPr lang="en-US" sz="2000" dirty="0" smtClean="0"/>
              <a:t>, </a:t>
            </a:r>
            <a:r>
              <a:rPr lang="en-US" sz="2000" dirty="0" err="1" smtClean="0"/>
              <a:t>конкурстардың</a:t>
            </a:r>
            <a:r>
              <a:rPr lang="en-US" sz="2000" dirty="0" smtClean="0"/>
              <a:t>, </a:t>
            </a:r>
            <a:r>
              <a:rPr lang="en-US" sz="2000" dirty="0" err="1" smtClean="0"/>
              <a:t>жарыстардың</a:t>
            </a:r>
            <a:r>
              <a:rPr lang="en-US" sz="2000" dirty="0" smtClean="0"/>
              <a:t>, </a:t>
            </a:r>
            <a:r>
              <a:rPr lang="en-US" sz="2000" dirty="0" err="1" smtClean="0"/>
              <a:t>чемпионаттардың</a:t>
            </a:r>
            <a:r>
              <a:rPr lang="en-US" sz="2000" dirty="0" smtClean="0"/>
              <a:t> </a:t>
            </a:r>
            <a:r>
              <a:rPr lang="en-US" sz="2000" dirty="0" err="1" smtClean="0"/>
              <a:t>жеңімпазын</a:t>
            </a:r>
            <a:r>
              <a:rPr lang="en-US" sz="2000" dirty="0" smtClean="0"/>
              <a:t> </a:t>
            </a:r>
            <a:r>
              <a:rPr lang="en-US" sz="2000" dirty="0" err="1" smtClean="0"/>
              <a:t>немесе</a:t>
            </a:r>
            <a:r>
              <a:rPr lang="en-US" sz="2000" dirty="0" smtClean="0"/>
              <a:t> </a:t>
            </a:r>
            <a:r>
              <a:rPr lang="en-US" sz="2000" dirty="0" err="1" smtClean="0"/>
              <a:t>жүлдегерін</a:t>
            </a:r>
            <a:r>
              <a:rPr lang="en-US" sz="2000" dirty="0" smtClean="0"/>
              <a:t> </a:t>
            </a:r>
            <a:r>
              <a:rPr lang="en-US" sz="2000" dirty="0" err="1" smtClean="0"/>
              <a:t>дайындаған</a:t>
            </a:r>
            <a:r>
              <a:rPr lang="en-US" sz="2000" dirty="0" smtClean="0"/>
              <a:t> </a:t>
            </a:r>
            <a:r>
              <a:rPr lang="en-US" sz="2000" dirty="0" err="1" smtClean="0"/>
              <a:t>адамдар</a:t>
            </a:r>
            <a:r>
              <a:rPr lang="en-US" sz="2000" dirty="0" smtClean="0"/>
              <a:t>; </a:t>
            </a:r>
            <a:endParaRPr lang="ru-RU" sz="2000" dirty="0" smtClean="0"/>
          </a:p>
          <a:p>
            <a:r>
              <a:rPr lang="en-US" sz="2000" dirty="0" smtClean="0"/>
              <a:t>     </a:t>
            </a:r>
            <a:r>
              <a:rPr lang="en-US" sz="2000" b="1" dirty="0" smtClean="0">
                <a:solidFill>
                  <a:srgbClr val="FF0000"/>
                </a:solidFill>
              </a:rPr>
              <a:t> </a:t>
            </a:r>
            <a:r>
              <a:rPr lang="kk-KZ" sz="2000" b="1" dirty="0" smtClean="0">
                <a:solidFill>
                  <a:srgbClr val="FF0000"/>
                </a:solidFill>
              </a:rPr>
              <a:t>3)</a:t>
            </a:r>
            <a:r>
              <a:rPr lang="kk-KZ" sz="2000" dirty="0" smtClean="0"/>
              <a:t> </a:t>
            </a:r>
            <a:r>
              <a:rPr lang="en-US" sz="2000" dirty="0" err="1" smtClean="0"/>
              <a:t>оқулықтардың</a:t>
            </a:r>
            <a:r>
              <a:rPr lang="en-US" sz="2000" dirty="0" smtClean="0"/>
              <a:t>, </a:t>
            </a:r>
            <a:r>
              <a:rPr lang="en-US" sz="2000" dirty="0" err="1" smtClean="0"/>
              <a:t>оқу-әдістемелік</a:t>
            </a:r>
            <a:r>
              <a:rPr lang="en-US" sz="2000" dirty="0" smtClean="0"/>
              <a:t> </a:t>
            </a:r>
            <a:r>
              <a:rPr lang="en-US" sz="2000" dirty="0" err="1" smtClean="0"/>
              <a:t>кешендердің</a:t>
            </a:r>
            <a:r>
              <a:rPr lang="en-US" sz="2000" dirty="0" smtClean="0"/>
              <a:t> </a:t>
            </a:r>
            <a:r>
              <a:rPr lang="en-US" sz="2000" dirty="0" err="1" smtClean="0"/>
              <a:t>және</a:t>
            </a:r>
            <a:r>
              <a:rPr lang="en-US" sz="2000" dirty="0" smtClean="0"/>
              <a:t> </a:t>
            </a:r>
            <a:r>
              <a:rPr lang="en-US" sz="2000" dirty="0" err="1" smtClean="0"/>
              <a:t>оқу-әдістемелік</a:t>
            </a:r>
            <a:r>
              <a:rPr lang="en-US" sz="2000" dirty="0" smtClean="0"/>
              <a:t> </a:t>
            </a:r>
            <a:r>
              <a:rPr lang="en-US" sz="2000" dirty="0" err="1" smtClean="0"/>
              <a:t>құралдардың</a:t>
            </a:r>
            <a:r>
              <a:rPr lang="en-US" sz="2000" dirty="0" smtClean="0"/>
              <a:t> </a:t>
            </a:r>
            <a:r>
              <a:rPr lang="en-US" sz="2000" dirty="0" err="1" smtClean="0"/>
              <a:t>тізбесіне</a:t>
            </a:r>
            <a:r>
              <a:rPr lang="en-US" sz="2000" dirty="0" smtClean="0"/>
              <a:t> </a:t>
            </a:r>
            <a:r>
              <a:rPr lang="en-US" sz="2000" dirty="0" err="1" smtClean="0"/>
              <a:t>енгізілген</a:t>
            </a:r>
            <a:r>
              <a:rPr lang="en-US" sz="2000" dirty="0" smtClean="0"/>
              <a:t> </a:t>
            </a:r>
            <a:r>
              <a:rPr lang="en-US" sz="2000" dirty="0" err="1" smtClean="0"/>
              <a:t>жарияланған</a:t>
            </a:r>
            <a:r>
              <a:rPr lang="en-US" sz="2000" dirty="0" smtClean="0"/>
              <a:t> </a:t>
            </a:r>
            <a:r>
              <a:rPr lang="en-US" sz="2000" dirty="0" err="1" smtClean="0"/>
              <a:t>оқулықтардың</a:t>
            </a:r>
            <a:r>
              <a:rPr lang="en-US" sz="2000" dirty="0" smtClean="0"/>
              <a:t>, </a:t>
            </a:r>
            <a:r>
              <a:rPr lang="en-US" sz="2000" dirty="0" err="1" smtClean="0"/>
              <a:t>оқу-әдістемелік</a:t>
            </a:r>
            <a:r>
              <a:rPr lang="en-US" sz="2000" dirty="0" smtClean="0"/>
              <a:t> </a:t>
            </a:r>
            <a:r>
              <a:rPr lang="en-US" sz="2000" dirty="0" err="1" smtClean="0"/>
              <a:t>құралдардың</a:t>
            </a:r>
            <a:r>
              <a:rPr lang="en-US" sz="2000" dirty="0" smtClean="0"/>
              <a:t> </a:t>
            </a:r>
            <a:r>
              <a:rPr lang="en-US" sz="2000" dirty="0" err="1" smtClean="0"/>
              <a:t>авторы</a:t>
            </a:r>
            <a:r>
              <a:rPr lang="en-US" sz="2000" dirty="0" smtClean="0"/>
              <a:t> (</a:t>
            </a:r>
            <a:r>
              <a:rPr lang="en-US" sz="2000" dirty="0" err="1" smtClean="0"/>
              <a:t>тең</a:t>
            </a:r>
            <a:r>
              <a:rPr lang="en-US" sz="2000" dirty="0" smtClean="0"/>
              <a:t> </a:t>
            </a:r>
            <a:r>
              <a:rPr lang="en-US" sz="2000" dirty="0" err="1" smtClean="0"/>
              <a:t>авторы</a:t>
            </a:r>
            <a:r>
              <a:rPr lang="en-US" sz="2000" dirty="0" smtClean="0"/>
              <a:t>) </a:t>
            </a:r>
            <a:r>
              <a:rPr lang="en-US" sz="2000" dirty="0" err="1" smtClean="0"/>
              <a:t>болып</a:t>
            </a:r>
            <a:r>
              <a:rPr lang="en-US" sz="2000" dirty="0" smtClean="0"/>
              <a:t> </a:t>
            </a:r>
            <a:r>
              <a:rPr lang="en-US" sz="2000" dirty="0" err="1" smtClean="0"/>
              <a:t>табылады</a:t>
            </a:r>
            <a:r>
              <a:rPr lang="en-US" sz="2000" dirty="0" smtClean="0"/>
              <a:t>;</a:t>
            </a:r>
            <a:endParaRPr lang="ru-RU" sz="2000" dirty="0" smtClean="0"/>
          </a:p>
          <a:p>
            <a:r>
              <a:rPr lang="en-US" sz="2000" dirty="0" smtClean="0"/>
              <a:t>    </a:t>
            </a:r>
            <a:r>
              <a:rPr lang="en-US" sz="2000" b="1" dirty="0" smtClean="0">
                <a:solidFill>
                  <a:srgbClr val="FF0000"/>
                </a:solidFill>
              </a:rPr>
              <a:t>  </a:t>
            </a:r>
            <a:r>
              <a:rPr lang="kk-KZ" sz="2000" b="1" dirty="0" smtClean="0">
                <a:solidFill>
                  <a:srgbClr val="FF0000"/>
                </a:solidFill>
              </a:rPr>
              <a:t>4)</a:t>
            </a:r>
            <a:r>
              <a:rPr lang="kk-KZ" sz="2000" dirty="0" smtClean="0"/>
              <a:t> </a:t>
            </a:r>
            <a:r>
              <a:rPr lang="en-US" sz="2000" dirty="0" err="1" smtClean="0"/>
              <a:t>Республикалық</a:t>
            </a:r>
            <a:r>
              <a:rPr lang="en-US" sz="2000" dirty="0" smtClean="0"/>
              <a:t> </a:t>
            </a:r>
            <a:r>
              <a:rPr lang="en-US" sz="2000" dirty="0" err="1" smtClean="0"/>
              <a:t>оқу-әдістемелік</a:t>
            </a:r>
            <a:r>
              <a:rPr lang="en-US" sz="2000" dirty="0" smtClean="0"/>
              <a:t> </a:t>
            </a:r>
            <a:r>
              <a:rPr lang="en-US" sz="2000" dirty="0" err="1" smtClean="0"/>
              <a:t>кеңес</a:t>
            </a:r>
            <a:r>
              <a:rPr lang="en-US" sz="2000" dirty="0" smtClean="0"/>
              <a:t> </a:t>
            </a:r>
            <a:r>
              <a:rPr lang="en-US" sz="2000" dirty="0" err="1" smtClean="0"/>
              <a:t>ұсынған</a:t>
            </a:r>
            <a:r>
              <a:rPr lang="en-US" sz="2000" dirty="0" smtClean="0"/>
              <a:t> </a:t>
            </a:r>
            <a:r>
              <a:rPr lang="en-US" sz="2000" dirty="0" err="1" smtClean="0"/>
              <a:t>оқу-әдістемелік</a:t>
            </a:r>
            <a:r>
              <a:rPr lang="en-US" sz="2000" dirty="0" smtClean="0"/>
              <a:t> </a:t>
            </a:r>
            <a:r>
              <a:rPr lang="en-US" sz="2000" dirty="0" err="1" smtClean="0"/>
              <a:t>кешеннің</a:t>
            </a:r>
            <a:r>
              <a:rPr lang="en-US" sz="2000" dirty="0" smtClean="0"/>
              <a:t> </a:t>
            </a:r>
            <a:r>
              <a:rPr lang="en-US" sz="2000" dirty="0" err="1" smtClean="0"/>
              <a:t>немесе</a:t>
            </a:r>
            <a:r>
              <a:rPr lang="en-US" sz="2000" dirty="0" smtClean="0"/>
              <a:t> </a:t>
            </a:r>
            <a:r>
              <a:rPr lang="en-US" sz="2000" dirty="0" err="1" smtClean="0"/>
              <a:t>бағдарламаның</a:t>
            </a:r>
            <a:r>
              <a:rPr lang="en-US" sz="2000" dirty="0" smtClean="0"/>
              <a:t> </a:t>
            </a:r>
            <a:r>
              <a:rPr lang="en-US" sz="2000" dirty="0" err="1" smtClean="0"/>
              <a:t>немесе</a:t>
            </a:r>
            <a:r>
              <a:rPr lang="en-US" sz="2000" dirty="0" smtClean="0"/>
              <a:t> </a:t>
            </a:r>
            <a:r>
              <a:rPr lang="en-US" sz="2000" dirty="0" err="1" smtClean="0"/>
              <a:t>әдістемелік</a:t>
            </a:r>
            <a:r>
              <a:rPr lang="en-US" sz="2000" dirty="0" smtClean="0"/>
              <a:t> </a:t>
            </a:r>
            <a:r>
              <a:rPr lang="en-US" sz="2000" dirty="0" err="1" smtClean="0"/>
              <a:t>материалдардың</a:t>
            </a:r>
            <a:r>
              <a:rPr lang="en-US" sz="2000" dirty="0" smtClean="0"/>
              <a:t> </a:t>
            </a:r>
            <a:r>
              <a:rPr lang="en-US" sz="2000" dirty="0" err="1" smtClean="0"/>
              <a:t>авторы</a:t>
            </a:r>
            <a:r>
              <a:rPr lang="en-US" sz="2000" dirty="0" smtClean="0"/>
              <a:t> </a:t>
            </a:r>
            <a:r>
              <a:rPr lang="en-US" sz="2000" dirty="0" err="1" smtClean="0"/>
              <a:t>болып</a:t>
            </a:r>
            <a:r>
              <a:rPr lang="en-US" sz="2000" dirty="0" smtClean="0"/>
              <a:t> </a:t>
            </a:r>
            <a:r>
              <a:rPr lang="en-US" sz="2000" dirty="0" err="1" smtClean="0"/>
              <a:t>табылады</a:t>
            </a:r>
            <a:r>
              <a:rPr lang="en-US" sz="2000" dirty="0" smtClean="0"/>
              <a:t>;</a:t>
            </a:r>
            <a:endParaRPr lang="ru-RU" sz="2000" dirty="0" smtClean="0"/>
          </a:p>
          <a:p>
            <a:r>
              <a:rPr lang="en-US" sz="2000" dirty="0" smtClean="0"/>
              <a:t>   </a:t>
            </a:r>
            <a:r>
              <a:rPr lang="en-US" sz="2000" dirty="0" smtClean="0">
                <a:solidFill>
                  <a:srgbClr val="FF0000"/>
                </a:solidFill>
              </a:rPr>
              <a:t> </a:t>
            </a:r>
            <a:r>
              <a:rPr lang="en-US" sz="2000" b="1" dirty="0" smtClean="0">
                <a:solidFill>
                  <a:srgbClr val="FF0000"/>
                </a:solidFill>
              </a:rPr>
              <a:t> </a:t>
            </a:r>
            <a:r>
              <a:rPr lang="kk-KZ" sz="2000" b="1" dirty="0" smtClean="0">
                <a:solidFill>
                  <a:srgbClr val="FF0000"/>
                </a:solidFill>
              </a:rPr>
              <a:t>5)</a:t>
            </a:r>
            <a:r>
              <a:rPr lang="kk-KZ" sz="2000" dirty="0" smtClean="0">
                <a:solidFill>
                  <a:srgbClr val="FF0000"/>
                </a:solidFill>
              </a:rPr>
              <a:t> </a:t>
            </a:r>
            <a:r>
              <a:rPr lang="en-US" sz="2000" dirty="0" smtClean="0"/>
              <a:t>  </a:t>
            </a:r>
            <a:r>
              <a:rPr lang="en-US" sz="2000" dirty="0" err="1" smtClean="0"/>
              <a:t>білім</a:t>
            </a:r>
            <a:r>
              <a:rPr lang="en-US" sz="2000" dirty="0" smtClean="0"/>
              <a:t> </a:t>
            </a:r>
            <a:r>
              <a:rPr lang="en-US" sz="2000" dirty="0" err="1" smtClean="0"/>
              <a:t>басқармасы</a:t>
            </a:r>
            <a:r>
              <a:rPr lang="en-US" sz="2000" dirty="0" smtClean="0"/>
              <a:t> </a:t>
            </a:r>
            <a:r>
              <a:rPr lang="en-US" sz="2000" dirty="0" err="1" smtClean="0"/>
              <a:t>жанындағы</a:t>
            </a:r>
            <a:r>
              <a:rPr lang="en-US" sz="2000" dirty="0" smtClean="0"/>
              <a:t> </a:t>
            </a:r>
            <a:r>
              <a:rPr lang="en-US" sz="2000" dirty="0" err="1" smtClean="0"/>
              <a:t>оқу-әдістемелік</a:t>
            </a:r>
            <a:r>
              <a:rPr lang="en-US" sz="2000" dirty="0" smtClean="0"/>
              <a:t> </a:t>
            </a:r>
            <a:r>
              <a:rPr lang="en-US" sz="2000" dirty="0" err="1" smtClean="0"/>
              <a:t>кеңесте</a:t>
            </a:r>
            <a:r>
              <a:rPr lang="en-US" sz="2000" dirty="0" smtClean="0"/>
              <a:t> </a:t>
            </a:r>
            <a:r>
              <a:rPr lang="en-US" sz="2000" dirty="0" err="1" smtClean="0"/>
              <a:t>облыс</a:t>
            </a:r>
            <a:r>
              <a:rPr lang="en-US" sz="2000" dirty="0" smtClean="0"/>
              <a:t>, </a:t>
            </a:r>
            <a:r>
              <a:rPr lang="en-US" sz="2000" dirty="0" err="1" smtClean="0"/>
              <a:t>республикалық</a:t>
            </a:r>
            <a:r>
              <a:rPr lang="en-US" sz="2000" dirty="0" smtClean="0"/>
              <a:t> </a:t>
            </a:r>
            <a:r>
              <a:rPr lang="en-US" sz="2000" dirty="0" err="1" smtClean="0"/>
              <a:t>маңызы</a:t>
            </a:r>
            <a:r>
              <a:rPr lang="en-US" sz="2000" dirty="0" smtClean="0"/>
              <a:t> </a:t>
            </a:r>
            <a:r>
              <a:rPr lang="en-US" sz="2000" dirty="0" err="1" smtClean="0"/>
              <a:t>бар</a:t>
            </a:r>
            <a:r>
              <a:rPr lang="en-US" sz="2000" dirty="0" smtClean="0"/>
              <a:t> </a:t>
            </a:r>
            <a:r>
              <a:rPr lang="en-US" sz="2000" dirty="0" err="1" smtClean="0"/>
              <a:t>қалалар</a:t>
            </a:r>
            <a:r>
              <a:rPr lang="en-US" sz="2000" dirty="0" smtClean="0"/>
              <a:t>, </a:t>
            </a:r>
            <a:r>
              <a:rPr lang="en-US" sz="2000" dirty="0" err="1" smtClean="0"/>
              <a:t>республика</a:t>
            </a:r>
            <a:r>
              <a:rPr lang="en-US" sz="2000" dirty="0" smtClean="0"/>
              <a:t> </a:t>
            </a:r>
            <a:r>
              <a:rPr lang="en-US" sz="2000" dirty="0" err="1" smtClean="0"/>
              <a:t>деңгейінде</a:t>
            </a:r>
            <a:r>
              <a:rPr lang="en-US" sz="2000" dirty="0" smtClean="0"/>
              <a:t> </a:t>
            </a:r>
            <a:r>
              <a:rPr lang="en-US" sz="2000" dirty="0" err="1" smtClean="0"/>
              <a:t>тәжірибені</a:t>
            </a:r>
            <a:r>
              <a:rPr lang="en-US" sz="2000" dirty="0" smtClean="0"/>
              <a:t>; </a:t>
            </a:r>
            <a:endParaRPr lang="ru-RU" sz="2000" dirty="0" smtClean="0"/>
          </a:p>
          <a:p>
            <a:r>
              <a:rPr lang="en-US" sz="2000" dirty="0" smtClean="0"/>
              <a:t>   </a:t>
            </a:r>
            <a:r>
              <a:rPr lang="en-US" sz="2000" b="1" dirty="0" smtClean="0">
                <a:solidFill>
                  <a:srgbClr val="FF0000"/>
                </a:solidFill>
              </a:rPr>
              <a:t>   </a:t>
            </a:r>
            <a:r>
              <a:rPr lang="kk-KZ" sz="2000" b="1" dirty="0" smtClean="0">
                <a:solidFill>
                  <a:srgbClr val="FF0000"/>
                </a:solidFill>
              </a:rPr>
              <a:t>6)</a:t>
            </a:r>
            <a:r>
              <a:rPr lang="kk-KZ" sz="2000" dirty="0" smtClean="0"/>
              <a:t> </a:t>
            </a:r>
            <a:r>
              <a:rPr lang="en-US" sz="2000" dirty="0" err="1" smtClean="0"/>
              <a:t>облыстық</a:t>
            </a:r>
            <a:r>
              <a:rPr lang="en-US" sz="2000" dirty="0" smtClean="0"/>
              <a:t> </a:t>
            </a:r>
            <a:r>
              <a:rPr lang="en-US" sz="2000" dirty="0" err="1" smtClean="0"/>
              <a:t>деңгейдегі</a:t>
            </a:r>
            <a:r>
              <a:rPr lang="en-US" sz="2000" dirty="0" smtClean="0"/>
              <a:t> "</a:t>
            </a:r>
            <a:r>
              <a:rPr lang="en-US" sz="2000" dirty="0" err="1" smtClean="0"/>
              <a:t>Үздік</a:t>
            </a:r>
            <a:r>
              <a:rPr lang="en-US" sz="2000" dirty="0" smtClean="0"/>
              <a:t> </a:t>
            </a:r>
            <a:r>
              <a:rPr lang="en-US" sz="2000" dirty="0" err="1" smtClean="0"/>
              <a:t>педагог</a:t>
            </a:r>
            <a:r>
              <a:rPr lang="en-US" sz="2000" dirty="0" smtClean="0"/>
              <a:t>" </a:t>
            </a:r>
            <a:r>
              <a:rPr lang="en-US" sz="2000" dirty="0" err="1" smtClean="0"/>
              <a:t>атағына</a:t>
            </a:r>
            <a:r>
              <a:rPr lang="en-US" sz="2000" dirty="0" smtClean="0"/>
              <a:t> </a:t>
            </a:r>
            <a:r>
              <a:rPr lang="en-US" sz="2000" dirty="0" err="1" smtClean="0"/>
              <a:t>ие</a:t>
            </a:r>
            <a:r>
              <a:rPr lang="en-US" sz="2000" dirty="0" smtClean="0"/>
              <a:t> </a:t>
            </a:r>
            <a:r>
              <a:rPr lang="en-US" sz="2000" dirty="0" err="1" smtClean="0"/>
              <a:t>болған</a:t>
            </a:r>
            <a:r>
              <a:rPr lang="en-US" sz="2000" dirty="0" smtClean="0"/>
              <a:t>;</a:t>
            </a:r>
            <a:endParaRPr lang="ru-RU" sz="2000" dirty="0" smtClean="0"/>
          </a:p>
          <a:p>
            <a:r>
              <a:rPr lang="en-US" sz="2000" dirty="0" smtClean="0"/>
              <a:t>   </a:t>
            </a:r>
            <a:r>
              <a:rPr lang="en-US" sz="2000" b="1" dirty="0" smtClean="0">
                <a:solidFill>
                  <a:srgbClr val="FF0000"/>
                </a:solidFill>
              </a:rPr>
              <a:t> </a:t>
            </a:r>
            <a:r>
              <a:rPr lang="kk-KZ" sz="2000" b="1" dirty="0" smtClean="0">
                <a:solidFill>
                  <a:srgbClr val="FF0000"/>
                </a:solidFill>
              </a:rPr>
              <a:t>7) </a:t>
            </a:r>
            <a:r>
              <a:rPr lang="en-US" sz="2000" dirty="0" smtClean="0"/>
              <a:t>  </a:t>
            </a:r>
            <a:r>
              <a:rPr lang="en-US" sz="2000" dirty="0" err="1" smtClean="0"/>
              <a:t>ғылым</a:t>
            </a:r>
            <a:r>
              <a:rPr lang="en-US" sz="2000" dirty="0" smtClean="0"/>
              <a:t> </a:t>
            </a:r>
            <a:r>
              <a:rPr lang="en-US" sz="2000" dirty="0" err="1" smtClean="0"/>
              <a:t>кандидаты</a:t>
            </a:r>
            <a:r>
              <a:rPr lang="en-US" sz="2000" dirty="0" smtClean="0"/>
              <a:t>/</a:t>
            </a:r>
            <a:r>
              <a:rPr lang="en-US" sz="2000" dirty="0" err="1" smtClean="0"/>
              <a:t>докторы</a:t>
            </a:r>
            <a:r>
              <a:rPr lang="en-US" sz="2000" dirty="0" smtClean="0"/>
              <a:t> </a:t>
            </a:r>
            <a:r>
              <a:rPr lang="en-US" sz="2000" dirty="0" err="1" smtClean="0"/>
              <a:t>немесе</a:t>
            </a:r>
            <a:r>
              <a:rPr lang="en-US" sz="2000" dirty="0" smtClean="0"/>
              <a:t> PhD </a:t>
            </a:r>
            <a:r>
              <a:rPr lang="en-US" sz="2000" dirty="0" err="1" smtClean="0"/>
              <a:t>ғылыми</a:t>
            </a:r>
            <a:r>
              <a:rPr lang="en-US" sz="2000" dirty="0" smtClean="0"/>
              <a:t> </a:t>
            </a:r>
            <a:r>
              <a:rPr lang="en-US" sz="2000" dirty="0" err="1" smtClean="0"/>
              <a:t>докторы</a:t>
            </a:r>
            <a:r>
              <a:rPr lang="en-US" sz="2000" dirty="0" smtClean="0"/>
              <a:t> </a:t>
            </a:r>
            <a:r>
              <a:rPr lang="en-US" sz="2000" dirty="0" err="1" smtClean="0"/>
              <a:t>дәрежесі</a:t>
            </a:r>
            <a:r>
              <a:rPr lang="en-US" sz="2000" dirty="0" smtClean="0"/>
              <a:t> </a:t>
            </a:r>
            <a:r>
              <a:rPr lang="en-US" sz="2000" dirty="0" err="1" smtClean="0"/>
              <a:t>және</a:t>
            </a:r>
            <a:r>
              <a:rPr lang="en-US" sz="2000" dirty="0" smtClean="0"/>
              <a:t> </a:t>
            </a:r>
            <a:r>
              <a:rPr lang="en-US" sz="2000" dirty="0" err="1" smtClean="0"/>
              <a:t>кемінде</a:t>
            </a:r>
            <a:r>
              <a:rPr lang="en-US" sz="2000" dirty="0" smtClean="0"/>
              <a:t> </a:t>
            </a:r>
            <a:r>
              <a:rPr lang="en-US" sz="2000" dirty="0" err="1" smtClean="0"/>
              <a:t>үш</a:t>
            </a:r>
            <a:r>
              <a:rPr lang="en-US" sz="2000" dirty="0" smtClean="0"/>
              <a:t> </a:t>
            </a:r>
            <a:r>
              <a:rPr lang="en-US" sz="2000" dirty="0" err="1" smtClean="0"/>
              <a:t>жыл</a:t>
            </a:r>
            <a:r>
              <a:rPr lang="en-US" sz="2000" dirty="0" smtClean="0"/>
              <a:t> </a:t>
            </a:r>
            <a:r>
              <a:rPr lang="en-US" sz="2000" dirty="0" err="1" smtClean="0"/>
              <a:t>педагогикалық</a:t>
            </a:r>
            <a:r>
              <a:rPr lang="en-US" sz="2000" dirty="0" smtClean="0"/>
              <a:t> </a:t>
            </a:r>
            <a:r>
              <a:rPr lang="en-US" sz="2000" dirty="0" err="1" smtClean="0"/>
              <a:t>жұмыс</a:t>
            </a:r>
            <a:r>
              <a:rPr lang="en-US" sz="2000" dirty="0" smtClean="0"/>
              <a:t> </a:t>
            </a:r>
            <a:r>
              <a:rPr lang="en-US" sz="2000" dirty="0" err="1" smtClean="0"/>
              <a:t>өтілі</a:t>
            </a:r>
            <a:r>
              <a:rPr lang="en-US" sz="2000" dirty="0" smtClean="0"/>
              <a:t> </a:t>
            </a:r>
            <a:r>
              <a:rPr lang="en-US" sz="2000" dirty="0" err="1" smtClean="0"/>
              <a:t>бар</a:t>
            </a:r>
            <a:r>
              <a:rPr lang="en-US" sz="2000" dirty="0" smtClean="0"/>
              <a:t>.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11560" y="59323"/>
            <a:ext cx="661732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Педагогтердің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материалдарын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портфолионы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бағалау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парағы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0750" t="38016" r="18926" b="10797"/>
          <a:stretch>
            <a:fillRect/>
          </a:stretch>
        </p:blipFill>
        <p:spPr bwMode="auto">
          <a:xfrm>
            <a:off x="-1" y="1196752"/>
            <a:ext cx="9056391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 l="20750" t="23250" r="18372" b="31469"/>
          <a:stretch>
            <a:fillRect/>
          </a:stretch>
        </p:blipFill>
        <p:spPr bwMode="auto">
          <a:xfrm>
            <a:off x="251519" y="1124744"/>
            <a:ext cx="8781845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 cstate="print"/>
          <a:srcRect l="20750" t="23250" r="18926" b="19657"/>
          <a:stretch>
            <a:fillRect/>
          </a:stretch>
        </p:blipFill>
        <p:spPr bwMode="auto">
          <a:xfrm>
            <a:off x="251520" y="692696"/>
            <a:ext cx="8796150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 l="20750" t="23250" r="18372" b="22610"/>
          <a:stretch>
            <a:fillRect/>
          </a:stretch>
        </p:blipFill>
        <p:spPr bwMode="auto">
          <a:xfrm>
            <a:off x="251520" y="980728"/>
            <a:ext cx="892899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 l="22964" t="23250" r="21693" b="9813"/>
          <a:stretch>
            <a:fillRect/>
          </a:stretch>
        </p:blipFill>
        <p:spPr bwMode="auto">
          <a:xfrm>
            <a:off x="179512" y="404664"/>
            <a:ext cx="8577424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 l="23517" t="30141" r="21140" b="25563"/>
          <a:stretch>
            <a:fillRect/>
          </a:stretch>
        </p:blipFill>
        <p:spPr bwMode="auto">
          <a:xfrm>
            <a:off x="251520" y="836712"/>
            <a:ext cx="8800978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 cstate="print"/>
          <a:srcRect l="23517" t="30141" r="21140" b="28516"/>
          <a:stretch>
            <a:fillRect/>
          </a:stretch>
        </p:blipFill>
        <p:spPr bwMode="auto">
          <a:xfrm>
            <a:off x="323528" y="980728"/>
            <a:ext cx="8915276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 l="23517" t="38016" r="21693" b="40328"/>
          <a:stretch>
            <a:fillRect/>
          </a:stretch>
        </p:blipFill>
        <p:spPr bwMode="auto">
          <a:xfrm>
            <a:off x="0" y="1772816"/>
            <a:ext cx="874897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 l="26284" t="28172" r="24460" b="10797"/>
          <a:stretch>
            <a:fillRect/>
          </a:stretch>
        </p:blipFill>
        <p:spPr bwMode="auto">
          <a:xfrm>
            <a:off x="323528" y="548680"/>
            <a:ext cx="8568952" cy="5969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 l="26838" t="29156" r="24460" b="11782"/>
          <a:stretch>
            <a:fillRect/>
          </a:stretch>
        </p:blipFill>
        <p:spPr bwMode="auto">
          <a:xfrm>
            <a:off x="179512" y="332655"/>
            <a:ext cx="8568952" cy="5842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332656"/>
            <a:ext cx="69503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2400" b="1" dirty="0" smtClean="0">
                <a:solidFill>
                  <a:srgbClr val="FF0000"/>
                </a:solidFill>
              </a:rPr>
              <a:t>2025 жылы кезекті аттесттаудан өтетін педагогтар </a:t>
            </a:r>
            <a:endParaRPr lang="ru-RU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27584" y="1412776"/>
          <a:ext cx="7776863" cy="4345644"/>
        </p:xfrm>
        <a:graphic>
          <a:graphicData uri="http://schemas.openxmlformats.org/drawingml/2006/table">
            <a:tbl>
              <a:tblPr/>
              <a:tblGrid>
                <a:gridCol w="474340"/>
                <a:gridCol w="3650817"/>
                <a:gridCol w="1385712"/>
                <a:gridCol w="2265994"/>
              </a:tblGrid>
              <a:tr h="46405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Аты-жөні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Аяқталу мерзімі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Біліктілік санаты 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0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Байкина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Надежда Михайловна</a:t>
                      </a:r>
                      <a:endParaRPr lang="ru-RU" sz="18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25.12.2025ж</a:t>
                      </a:r>
                      <a:endParaRPr lang="ru-RU" sz="18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педагог-сарапшы</a:t>
                      </a:r>
                      <a:endParaRPr lang="ru-RU" sz="1800" dirty="0">
                        <a:solidFill>
                          <a:srgbClr val="FF000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0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Жапекенова Жумабике Кушенкызы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/>
                          <a:ea typeface="Times New Roman"/>
                          <a:cs typeface="Times New Roman"/>
                        </a:rPr>
                        <a:t>25.12.2024ж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/>
                          <a:ea typeface="Times New Roman"/>
                          <a:cs typeface="Times New Roman"/>
                        </a:rPr>
                        <a:t>педагог-сарапшы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0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Маханова  Замира Абдигалиевна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25.12.2025ж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/>
                          <a:ea typeface="Times New Roman"/>
                          <a:cs typeface="Times New Roman"/>
                        </a:rPr>
                        <a:t>педагог-сарапшы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0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Ташмаганбетова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Сара </a:t>
                      </a:r>
                      <a:r>
                        <a:rPr lang="ru-RU" sz="1800" dirty="0" err="1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Садуовна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25.12.2025ж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/>
                          <a:ea typeface="Times New Roman"/>
                          <a:cs typeface="Times New Roman"/>
                        </a:rPr>
                        <a:t>педагог-сарапшы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0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Шерияздан Рина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25.12.2025ж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/>
                          <a:ea typeface="Times New Roman"/>
                          <a:cs typeface="Times New Roman"/>
                        </a:rPr>
                        <a:t>педагог-сарапшы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0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Джуманазарова Турсун Бекмурзаевна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25.12.2025ж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/>
                          <a:ea typeface="Times New Roman"/>
                          <a:cs typeface="Times New Roman"/>
                        </a:rPr>
                        <a:t>педагог-модератор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0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Шынуар</a:t>
                      </a:r>
                      <a:r>
                        <a:rPr lang="ru-RU" sz="18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Айсулу Шынуаркызы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25.12.2025ж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/>
                          <a:ea typeface="Times New Roman"/>
                          <a:cs typeface="Times New Roman"/>
                        </a:rPr>
                        <a:t>педагог-модератор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40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18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8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Алтыбай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Жайнагул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Тилетханкызы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kk-KZ" sz="1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dirty="0">
                          <a:latin typeface="Times New Roman"/>
                          <a:ea typeface="Times New Roman"/>
                          <a:cs typeface="Times New Roman"/>
                        </a:rPr>
                        <a:t>педагог</a:t>
                      </a:r>
                      <a:endParaRPr lang="ru-RU" sz="18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</TotalTime>
  <Words>1292</Words>
  <Application>Microsoft Office PowerPoint</Application>
  <PresentationFormat>Экран (4:3)</PresentationFormat>
  <Paragraphs>231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Педагогтердің аттестаттаудан  өту ережесі 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Педагогтерді аттестаттаудан өткізу қағидалары мен шарттары </dc:title>
  <dc:creator>user</dc:creator>
  <cp:lastModifiedBy>user</cp:lastModifiedBy>
  <cp:revision>21</cp:revision>
  <dcterms:created xsi:type="dcterms:W3CDTF">2024-04-08T04:18:22Z</dcterms:created>
  <dcterms:modified xsi:type="dcterms:W3CDTF">2024-10-28T11:13:42Z</dcterms:modified>
</cp:coreProperties>
</file>